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media/image5.bin" ContentType="image/png"/>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3990" r:id="rId4"/>
  </p:sldMasterIdLst>
  <p:notesMasterIdLst>
    <p:notesMasterId r:id="rId33"/>
  </p:notesMasterIdLst>
  <p:sldIdLst>
    <p:sldId id="412" r:id="rId5"/>
    <p:sldId id="404" r:id="rId6"/>
    <p:sldId id="376" r:id="rId8"/>
    <p:sldId id="378" r:id="rId9"/>
    <p:sldId id="380" r:id="rId10"/>
    <p:sldId id="428" r:id="rId11"/>
    <p:sldId id="429" r:id="rId12"/>
    <p:sldId id="430" r:id="rId13"/>
    <p:sldId id="435" r:id="rId14"/>
    <p:sldId id="2076137337" r:id="rId15"/>
    <p:sldId id="2076137338" r:id="rId16"/>
    <p:sldId id="439" r:id="rId17"/>
    <p:sldId id="431" r:id="rId18"/>
    <p:sldId id="440" r:id="rId19"/>
    <p:sldId id="442" r:id="rId20"/>
    <p:sldId id="441" r:id="rId22"/>
    <p:sldId id="444" r:id="rId23"/>
    <p:sldId id="445" r:id="rId24"/>
    <p:sldId id="2076137334" r:id="rId25"/>
    <p:sldId id="2076137336" r:id="rId26"/>
    <p:sldId id="446" r:id="rId27"/>
    <p:sldId id="4296" r:id="rId28"/>
    <p:sldId id="416" r:id="rId29"/>
    <p:sldId id="364" r:id="rId30"/>
    <p:sldId id="2076137339" r:id="rId31"/>
    <p:sldId id="417" r:id="rId32"/>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Covers" id="{F9CFC184-155B-E049-91DD-657CF176FCB1}">
          <p14:sldIdLst>
            <p14:sldId id="412"/>
            <p14:sldId id="404"/>
            <p14:sldId id="411"/>
          </p14:sldIdLst>
        </p14:section>
        <p14:section name="Content pages" id="{7E28E96D-50B7-3247-AD53-91BDC15BF350}">
          <p14:sldIdLst>
            <p14:sldId id="376"/>
            <p14:sldId id="378"/>
            <p14:sldId id="380"/>
            <p14:sldId id="428"/>
            <p14:sldId id="429"/>
            <p14:sldId id="430"/>
            <p14:sldId id="435"/>
            <p14:sldId id="2076137337"/>
            <p14:sldId id="2076137338"/>
            <p14:sldId id="439"/>
            <p14:sldId id="431"/>
            <p14:sldId id="440"/>
            <p14:sldId id="442"/>
            <p14:sldId id="443"/>
            <p14:sldId id="441"/>
            <p14:sldId id="444"/>
            <p14:sldId id="445"/>
            <p14:sldId id="2076137334"/>
            <p14:sldId id="2076137336"/>
            <p14:sldId id="446"/>
            <p14:sldId id="4296"/>
            <p14:sldId id="416"/>
            <p14:sldId id="364"/>
            <p14:sldId id="2076137339"/>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D6110-EAAA-495C-B137-B3D509C34514}" v="102" dt="2021-06-30T01:56:34.40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85008" autoAdjust="0"/>
  </p:normalViewPr>
  <p:slideViewPr>
    <p:cSldViewPr snapToGrid="0">
      <p:cViewPr varScale="1">
        <p:scale>
          <a:sx n="158" d="100"/>
          <a:sy n="158" d="100"/>
        </p:scale>
        <p:origin x="76" y="96"/>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microsoft.com/office/2015/10/relationships/revisionInfo" Target="revisionInfo.xml" Id="rId39" /><Relationship Type="http://schemas.openxmlformats.org/officeDocument/2006/relationships/tags" Target="tags/tag1.xml" Id="rId34"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notesMaster" Target="notesMasters/notesMaster1.xml" Id="rId33" /><Relationship Type="http://schemas.openxmlformats.org/officeDocument/2006/relationships/tableStyles" Target="tableStyles.xml" Id="rId38"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16.xml" Id="rId20" /><Relationship Type="http://schemas.openxmlformats.org/officeDocument/2006/relationships/slide" Target="slides/slide25.xml" Id="rId29"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28.xml" Id="rId32" /><Relationship Type="http://schemas.openxmlformats.org/officeDocument/2006/relationships/theme" Target="theme/theme1.xml" Id="rId37"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viewProps" Target="viewProps.xml" Id="rId36"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slide" Target="slides/slide27.xml"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presProps" Target="presProps.xml" Id="rId35" /><Relationship Type="http://schemas.openxmlformats.org/officeDocument/2006/relationships/slide" Target="slides/slide4.xml" Id="rId8" /><Relationship Type="http://schemas.openxmlformats.org/officeDocument/2006/relationships/customXml" Target="../customXml/item3.xml" Id="rId3" /></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confinder.com/icons/592615/device_devices_ipad_iphone_phone_tablet_technology_icon" TargetMode="External"/><Relationship Id="rId1" Type="http://schemas.openxmlformats.org/officeDocument/2006/relationships/image" Target="../media/image24.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confinder.com/icons/592615/device_devices_ipad_iphone_phone_tablet_technology_icon" TargetMode="External"/><Relationship Id="rId1" Type="http://schemas.openxmlformats.org/officeDocument/2006/relationships/image" Target="../media/image24.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B15808-5368-453D-B178-3C5100B3CC83}"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C8CABB9-AE23-49B6-ADF1-3D6B5F5C5117}">
      <dgm:prSet/>
      <dgm:spPr/>
      <dgm:t>
        <a:bodyPr/>
        <a:lstStyle/>
        <a:p>
          <a:r>
            <a:rPr lang="en-US" baseline="0" dirty="0"/>
            <a:t>Subsites </a:t>
          </a:r>
          <a:endParaRPr lang="en-US" dirty="0"/>
        </a:p>
      </dgm:t>
    </dgm:pt>
    <dgm:pt modelId="{1DEC2D6C-1183-422E-8F8E-B2E4F08E8FD6}" type="parTrans" cxnId="{E350D327-0977-4F73-9BFE-314DEB8A755C}">
      <dgm:prSet/>
      <dgm:spPr/>
      <dgm:t>
        <a:bodyPr/>
        <a:lstStyle/>
        <a:p>
          <a:endParaRPr lang="en-US"/>
        </a:p>
      </dgm:t>
    </dgm:pt>
    <dgm:pt modelId="{1E75AC8F-EA62-4B44-978D-9F01DD51DE74}" type="sibTrans" cxnId="{E350D327-0977-4F73-9BFE-314DEB8A755C}">
      <dgm:prSet/>
      <dgm:spPr/>
      <dgm:t>
        <a:bodyPr/>
        <a:lstStyle/>
        <a:p>
          <a:endParaRPr lang="en-US"/>
        </a:p>
      </dgm:t>
    </dgm:pt>
    <dgm:pt modelId="{9D7E01B9-A2F7-41DF-8651-03FC8014B659}">
      <dgm:prSet/>
      <dgm:spPr/>
      <dgm:t>
        <a:bodyPr/>
        <a:lstStyle/>
        <a:p>
          <a:r>
            <a:rPr lang="en-US" baseline="0" dirty="0"/>
            <a:t>Don’t give any room for flexibility and change</a:t>
          </a:r>
          <a:endParaRPr lang="en-US" dirty="0"/>
        </a:p>
      </dgm:t>
    </dgm:pt>
    <dgm:pt modelId="{488A6907-CEC1-4DCD-A746-9DE2B080C873}" type="parTrans" cxnId="{72B361DE-5C79-4B82-A2FE-A617B8D433A9}">
      <dgm:prSet/>
      <dgm:spPr/>
      <dgm:t>
        <a:bodyPr/>
        <a:lstStyle/>
        <a:p>
          <a:endParaRPr lang="en-US"/>
        </a:p>
      </dgm:t>
    </dgm:pt>
    <dgm:pt modelId="{7B09D703-982B-4208-9C5E-754FFD5F8EF6}" type="sibTrans" cxnId="{72B361DE-5C79-4B82-A2FE-A617B8D433A9}">
      <dgm:prSet/>
      <dgm:spPr/>
      <dgm:t>
        <a:bodyPr/>
        <a:lstStyle/>
        <a:p>
          <a:endParaRPr lang="en-US"/>
        </a:p>
      </dgm:t>
    </dgm:pt>
    <dgm:pt modelId="{71F8B6FC-D6FB-40FF-9923-02C0B6C2B47C}">
      <dgm:prSet/>
      <dgm:spPr/>
      <dgm:t>
        <a:bodyPr/>
        <a:lstStyle/>
        <a:p>
          <a:r>
            <a:rPr lang="en-US" baseline="0" dirty="0"/>
            <a:t>Subsite hierarchies are reflected in the URL for content, if you reorganize your business relationships, you will break those intranet relationships in your content </a:t>
          </a:r>
          <a:endParaRPr lang="en-US" dirty="0"/>
        </a:p>
      </dgm:t>
    </dgm:pt>
    <dgm:pt modelId="{9253B27C-473F-4440-911F-7FA51A333730}" type="parTrans" cxnId="{22D1E64E-1F2C-4F5B-9387-7098BF2B7F37}">
      <dgm:prSet/>
      <dgm:spPr/>
      <dgm:t>
        <a:bodyPr/>
        <a:lstStyle/>
        <a:p>
          <a:endParaRPr lang="en-US"/>
        </a:p>
      </dgm:t>
    </dgm:pt>
    <dgm:pt modelId="{3F367C03-02E5-4557-83F6-991A4B15BE51}" type="sibTrans" cxnId="{22D1E64E-1F2C-4F5B-9387-7098BF2B7F37}">
      <dgm:prSet/>
      <dgm:spPr/>
      <dgm:t>
        <a:bodyPr/>
        <a:lstStyle/>
        <a:p>
          <a:endParaRPr lang="en-US"/>
        </a:p>
      </dgm:t>
    </dgm:pt>
    <dgm:pt modelId="{DBC39476-8FF3-49CC-A98D-3A2CD983DDE9}">
      <dgm:prSet/>
      <dgm:spPr/>
      <dgm:t>
        <a:bodyPr/>
        <a:lstStyle/>
        <a:p>
          <a:r>
            <a:rPr lang="en-US" baseline="0"/>
            <a:t>Subsites create challenges because many features (ie. data retention and classification policies) apply to all sites within the site collection </a:t>
          </a:r>
          <a:endParaRPr lang="en-US"/>
        </a:p>
      </dgm:t>
    </dgm:pt>
    <dgm:pt modelId="{7F685317-473C-42A7-A7DE-70F22AD5B6F1}" type="parTrans" cxnId="{C7558416-8412-4047-AD52-BC12592BEB39}">
      <dgm:prSet/>
      <dgm:spPr/>
      <dgm:t>
        <a:bodyPr/>
        <a:lstStyle/>
        <a:p>
          <a:endParaRPr lang="en-US"/>
        </a:p>
      </dgm:t>
    </dgm:pt>
    <dgm:pt modelId="{6EA0A901-9B60-4026-ACDF-22B856A0A91B}" type="sibTrans" cxnId="{C7558416-8412-4047-AD52-BC12592BEB39}">
      <dgm:prSet/>
      <dgm:spPr/>
      <dgm:t>
        <a:bodyPr/>
        <a:lstStyle/>
        <a:p>
          <a:endParaRPr lang="en-US"/>
        </a:p>
      </dgm:t>
    </dgm:pt>
    <dgm:pt modelId="{6507C03B-E41D-400C-BB64-55D9D35E99ED}">
      <dgm:prSet/>
      <dgm:spPr/>
      <dgm:t>
        <a:bodyPr/>
        <a:lstStyle/>
        <a:p>
          <a:r>
            <a:rPr lang="en-US" baseline="0"/>
            <a:t>Permission and security administration overhead when using broken inheritance</a:t>
          </a:r>
          <a:endParaRPr lang="en-US"/>
        </a:p>
      </dgm:t>
    </dgm:pt>
    <dgm:pt modelId="{BE440C08-A8A0-47DA-A089-D3937C48839C}" type="parTrans" cxnId="{DB245F61-F6EC-436A-968E-6D181F931A66}">
      <dgm:prSet/>
      <dgm:spPr/>
      <dgm:t>
        <a:bodyPr/>
        <a:lstStyle/>
        <a:p>
          <a:endParaRPr lang="en-US"/>
        </a:p>
      </dgm:t>
    </dgm:pt>
    <dgm:pt modelId="{BA34B64D-CB9B-4C02-B158-B9F76F3DB3DA}" type="sibTrans" cxnId="{DB245F61-F6EC-436A-968E-6D181F931A66}">
      <dgm:prSet/>
      <dgm:spPr/>
      <dgm:t>
        <a:bodyPr/>
        <a:lstStyle/>
        <a:p>
          <a:endParaRPr lang="en-US"/>
        </a:p>
      </dgm:t>
    </dgm:pt>
    <dgm:pt modelId="{C2F99DBB-DA91-403E-8FB1-0595EEBF7844}">
      <dgm:prSet/>
      <dgm:spPr/>
      <dgm:t>
        <a:bodyPr/>
        <a:lstStyle/>
        <a:p>
          <a:r>
            <a:rPr lang="en-US" baseline="0"/>
            <a:t>A key benefit provided by SharePoint hub sites</a:t>
          </a:r>
          <a:endParaRPr lang="en-US"/>
        </a:p>
      </dgm:t>
    </dgm:pt>
    <dgm:pt modelId="{33DCBE91-3D60-4FA5-BCAE-E6398531F603}" type="parTrans" cxnId="{625CAB2B-15C5-43FF-BC7A-24ED9A19F8B6}">
      <dgm:prSet/>
      <dgm:spPr/>
      <dgm:t>
        <a:bodyPr/>
        <a:lstStyle/>
        <a:p>
          <a:endParaRPr lang="en-US"/>
        </a:p>
      </dgm:t>
    </dgm:pt>
    <dgm:pt modelId="{B052EFDA-A4FD-4AAB-AA13-C773CD527425}" type="sibTrans" cxnId="{625CAB2B-15C5-43FF-BC7A-24ED9A19F8B6}">
      <dgm:prSet/>
      <dgm:spPr/>
      <dgm:t>
        <a:bodyPr/>
        <a:lstStyle/>
        <a:p>
          <a:endParaRPr lang="en-US"/>
        </a:p>
      </dgm:t>
    </dgm:pt>
    <dgm:pt modelId="{C9691BA0-3825-4354-AE33-DDD337491104}">
      <dgm:prSet/>
      <dgm:spPr/>
      <dgm:t>
        <a:bodyPr/>
        <a:lstStyle/>
        <a:p>
          <a:r>
            <a:rPr lang="en-US" baseline="0"/>
            <a:t>They model relationships as links, rather than hierarchy or ownership, so that you can adapt to the changes in the way you work in a dynamic, changing world</a:t>
          </a:r>
          <a:endParaRPr lang="en-US"/>
        </a:p>
      </dgm:t>
    </dgm:pt>
    <dgm:pt modelId="{4D8049DF-AC5E-4A2E-B838-FBD12277A03B}" type="parTrans" cxnId="{2931B3A0-7840-4198-A8E7-54735D09F3A0}">
      <dgm:prSet/>
      <dgm:spPr/>
      <dgm:t>
        <a:bodyPr/>
        <a:lstStyle/>
        <a:p>
          <a:endParaRPr lang="en-US"/>
        </a:p>
      </dgm:t>
    </dgm:pt>
    <dgm:pt modelId="{A08DCA10-2207-4013-8E55-A665A82DCAD4}" type="sibTrans" cxnId="{2931B3A0-7840-4198-A8E7-54735D09F3A0}">
      <dgm:prSet/>
      <dgm:spPr/>
      <dgm:t>
        <a:bodyPr/>
        <a:lstStyle/>
        <a:p>
          <a:endParaRPr lang="en-US"/>
        </a:p>
      </dgm:t>
    </dgm:pt>
    <dgm:pt modelId="{FFC2743A-BBB0-46D8-936A-40A9A9DD0D44}">
      <dgm:prSet/>
      <dgm:spPr/>
      <dgm:t>
        <a:bodyPr/>
        <a:lstStyle/>
        <a:p>
          <a:r>
            <a:rPr lang="en-US" baseline="0"/>
            <a:t>Instead of using subsites, we recommend creating a separate site collection for each unit of work, and connecting them by using hub sites</a:t>
          </a:r>
          <a:endParaRPr lang="en-US"/>
        </a:p>
      </dgm:t>
    </dgm:pt>
    <dgm:pt modelId="{4DBB026E-5605-47F9-AB70-97BA8FE0A453}" type="parTrans" cxnId="{2D281942-7076-4B5F-964C-A1367F52E590}">
      <dgm:prSet/>
      <dgm:spPr/>
      <dgm:t>
        <a:bodyPr/>
        <a:lstStyle/>
        <a:p>
          <a:endParaRPr lang="en-US"/>
        </a:p>
      </dgm:t>
    </dgm:pt>
    <dgm:pt modelId="{7A6A8C9B-85A7-4ED9-BC38-DD52CCF4B753}" type="sibTrans" cxnId="{2D281942-7076-4B5F-964C-A1367F52E590}">
      <dgm:prSet/>
      <dgm:spPr/>
      <dgm:t>
        <a:bodyPr/>
        <a:lstStyle/>
        <a:p>
          <a:endParaRPr lang="en-US"/>
        </a:p>
      </dgm:t>
    </dgm:pt>
    <dgm:pt modelId="{C7606102-C51D-4341-BF33-F66BBB577CE3}" type="pres">
      <dgm:prSet presAssocID="{80B15808-5368-453D-B178-3C5100B3CC83}" presName="Name0" presStyleCnt="0">
        <dgm:presLayoutVars>
          <dgm:dir/>
          <dgm:animLvl val="lvl"/>
          <dgm:resizeHandles val="exact"/>
        </dgm:presLayoutVars>
      </dgm:prSet>
      <dgm:spPr/>
    </dgm:pt>
    <dgm:pt modelId="{052C8177-4267-4F6C-8ADB-A7FD9D5A8780}" type="pres">
      <dgm:prSet presAssocID="{DC8CABB9-AE23-49B6-ADF1-3D6B5F5C5117}" presName="composite" presStyleCnt="0"/>
      <dgm:spPr/>
    </dgm:pt>
    <dgm:pt modelId="{E731B21C-9B31-4A3C-BA2B-9AC52E380B6E}" type="pres">
      <dgm:prSet presAssocID="{DC8CABB9-AE23-49B6-ADF1-3D6B5F5C5117}" presName="parTx" presStyleLbl="alignNode1" presStyleIdx="0" presStyleCnt="2">
        <dgm:presLayoutVars>
          <dgm:chMax val="0"/>
          <dgm:chPref val="0"/>
          <dgm:bulletEnabled val="1"/>
        </dgm:presLayoutVars>
      </dgm:prSet>
      <dgm:spPr/>
    </dgm:pt>
    <dgm:pt modelId="{18D06D8E-8C16-4BF8-B046-3D4FBD42114B}" type="pres">
      <dgm:prSet presAssocID="{DC8CABB9-AE23-49B6-ADF1-3D6B5F5C5117}" presName="desTx" presStyleLbl="alignAccFollowNode1" presStyleIdx="0" presStyleCnt="2">
        <dgm:presLayoutVars>
          <dgm:bulletEnabled val="1"/>
        </dgm:presLayoutVars>
      </dgm:prSet>
      <dgm:spPr/>
    </dgm:pt>
    <dgm:pt modelId="{B0F8B40B-45D8-4C76-92FC-FD7520F2339E}" type="pres">
      <dgm:prSet presAssocID="{1E75AC8F-EA62-4B44-978D-9F01DD51DE74}" presName="space" presStyleCnt="0"/>
      <dgm:spPr/>
    </dgm:pt>
    <dgm:pt modelId="{E4342E70-3A6E-48C6-B3C8-AE333260732D}" type="pres">
      <dgm:prSet presAssocID="{C2F99DBB-DA91-403E-8FB1-0595EEBF7844}" presName="composite" presStyleCnt="0"/>
      <dgm:spPr/>
    </dgm:pt>
    <dgm:pt modelId="{FE227DC3-EE3D-475A-A4D7-3D31158791C7}" type="pres">
      <dgm:prSet presAssocID="{C2F99DBB-DA91-403E-8FB1-0595EEBF7844}" presName="parTx" presStyleLbl="alignNode1" presStyleIdx="1" presStyleCnt="2">
        <dgm:presLayoutVars>
          <dgm:chMax val="0"/>
          <dgm:chPref val="0"/>
          <dgm:bulletEnabled val="1"/>
        </dgm:presLayoutVars>
      </dgm:prSet>
      <dgm:spPr/>
    </dgm:pt>
    <dgm:pt modelId="{1AF350ED-3497-4B1E-A4C5-5ACC0E198DB8}" type="pres">
      <dgm:prSet presAssocID="{C2F99DBB-DA91-403E-8FB1-0595EEBF7844}" presName="desTx" presStyleLbl="alignAccFollowNode1" presStyleIdx="1" presStyleCnt="2">
        <dgm:presLayoutVars>
          <dgm:bulletEnabled val="1"/>
        </dgm:presLayoutVars>
      </dgm:prSet>
      <dgm:spPr/>
    </dgm:pt>
  </dgm:ptLst>
  <dgm:cxnLst>
    <dgm:cxn modelId="{3A67430E-3AA2-4BD0-8826-C5E5A2EF8367}" type="presOf" srcId="{C9691BA0-3825-4354-AE33-DDD337491104}" destId="{1AF350ED-3497-4B1E-A4C5-5ACC0E198DB8}" srcOrd="0" destOrd="0" presId="urn:microsoft.com/office/officeart/2005/8/layout/hList1"/>
    <dgm:cxn modelId="{24FC4513-42C7-41E2-8AFE-19BB17251C47}" type="presOf" srcId="{71F8B6FC-D6FB-40FF-9923-02C0B6C2B47C}" destId="{18D06D8E-8C16-4BF8-B046-3D4FBD42114B}" srcOrd="0" destOrd="1" presId="urn:microsoft.com/office/officeart/2005/8/layout/hList1"/>
    <dgm:cxn modelId="{C7558416-8412-4047-AD52-BC12592BEB39}" srcId="{DC8CABB9-AE23-49B6-ADF1-3D6B5F5C5117}" destId="{DBC39476-8FF3-49CC-A98D-3A2CD983DDE9}" srcOrd="2" destOrd="0" parTransId="{7F685317-473C-42A7-A7DE-70F22AD5B6F1}" sibTransId="{6EA0A901-9B60-4026-ACDF-22B856A0A91B}"/>
    <dgm:cxn modelId="{E350D327-0977-4F73-9BFE-314DEB8A755C}" srcId="{80B15808-5368-453D-B178-3C5100B3CC83}" destId="{DC8CABB9-AE23-49B6-ADF1-3D6B5F5C5117}" srcOrd="0" destOrd="0" parTransId="{1DEC2D6C-1183-422E-8F8E-B2E4F08E8FD6}" sibTransId="{1E75AC8F-EA62-4B44-978D-9F01DD51DE74}"/>
    <dgm:cxn modelId="{625CAB2B-15C5-43FF-BC7A-24ED9A19F8B6}" srcId="{80B15808-5368-453D-B178-3C5100B3CC83}" destId="{C2F99DBB-DA91-403E-8FB1-0595EEBF7844}" srcOrd="1" destOrd="0" parTransId="{33DCBE91-3D60-4FA5-BCAE-E6398531F603}" sibTransId="{B052EFDA-A4FD-4AAB-AA13-C773CD527425}"/>
    <dgm:cxn modelId="{E301C62D-BD5D-4AF5-B723-D1E6F04FEF58}" type="presOf" srcId="{6507C03B-E41D-400C-BB64-55D9D35E99ED}" destId="{18D06D8E-8C16-4BF8-B046-3D4FBD42114B}" srcOrd="0" destOrd="3" presId="urn:microsoft.com/office/officeart/2005/8/layout/hList1"/>
    <dgm:cxn modelId="{4283EC31-8DA2-4425-A02E-556D7BBC99B4}" type="presOf" srcId="{DC8CABB9-AE23-49B6-ADF1-3D6B5F5C5117}" destId="{E731B21C-9B31-4A3C-BA2B-9AC52E380B6E}" srcOrd="0" destOrd="0" presId="urn:microsoft.com/office/officeart/2005/8/layout/hList1"/>
    <dgm:cxn modelId="{DB245F61-F6EC-436A-968E-6D181F931A66}" srcId="{DC8CABB9-AE23-49B6-ADF1-3D6B5F5C5117}" destId="{6507C03B-E41D-400C-BB64-55D9D35E99ED}" srcOrd="3" destOrd="0" parTransId="{BE440C08-A8A0-47DA-A089-D3937C48839C}" sibTransId="{BA34B64D-CB9B-4C02-B158-B9F76F3DB3DA}"/>
    <dgm:cxn modelId="{2D281942-7076-4B5F-964C-A1367F52E590}" srcId="{C2F99DBB-DA91-403E-8FB1-0595EEBF7844}" destId="{FFC2743A-BBB0-46D8-936A-40A9A9DD0D44}" srcOrd="1" destOrd="0" parTransId="{4DBB026E-5605-47F9-AB70-97BA8FE0A453}" sibTransId="{7A6A8C9B-85A7-4ED9-BC38-DD52CCF4B753}"/>
    <dgm:cxn modelId="{22D1E64E-1F2C-4F5B-9387-7098BF2B7F37}" srcId="{DC8CABB9-AE23-49B6-ADF1-3D6B5F5C5117}" destId="{71F8B6FC-D6FB-40FF-9923-02C0B6C2B47C}" srcOrd="1" destOrd="0" parTransId="{9253B27C-473F-4440-911F-7FA51A333730}" sibTransId="{3F367C03-02E5-4557-83F6-991A4B15BE51}"/>
    <dgm:cxn modelId="{BB7C1E56-E6EB-48AB-8B18-8A2E91CEFE57}" type="presOf" srcId="{C2F99DBB-DA91-403E-8FB1-0595EEBF7844}" destId="{FE227DC3-EE3D-475A-A4D7-3D31158791C7}" srcOrd="0" destOrd="0" presId="urn:microsoft.com/office/officeart/2005/8/layout/hList1"/>
    <dgm:cxn modelId="{FEFBDF97-4D5B-49FE-B931-D7087EE47AEB}" type="presOf" srcId="{9D7E01B9-A2F7-41DF-8651-03FC8014B659}" destId="{18D06D8E-8C16-4BF8-B046-3D4FBD42114B}" srcOrd="0" destOrd="0" presId="urn:microsoft.com/office/officeart/2005/8/layout/hList1"/>
    <dgm:cxn modelId="{2931B3A0-7840-4198-A8E7-54735D09F3A0}" srcId="{C2F99DBB-DA91-403E-8FB1-0595EEBF7844}" destId="{C9691BA0-3825-4354-AE33-DDD337491104}" srcOrd="0" destOrd="0" parTransId="{4D8049DF-AC5E-4A2E-B838-FBD12277A03B}" sibTransId="{A08DCA10-2207-4013-8E55-A665A82DCAD4}"/>
    <dgm:cxn modelId="{01CCA4B8-5DDB-4F44-A186-DCA5AE530F4C}" type="presOf" srcId="{DBC39476-8FF3-49CC-A98D-3A2CD983DDE9}" destId="{18D06D8E-8C16-4BF8-B046-3D4FBD42114B}" srcOrd="0" destOrd="2" presId="urn:microsoft.com/office/officeart/2005/8/layout/hList1"/>
    <dgm:cxn modelId="{1E730ED1-C700-42F5-A3F9-84A0A8F65624}" type="presOf" srcId="{FFC2743A-BBB0-46D8-936A-40A9A9DD0D44}" destId="{1AF350ED-3497-4B1E-A4C5-5ACC0E198DB8}" srcOrd="0" destOrd="1" presId="urn:microsoft.com/office/officeart/2005/8/layout/hList1"/>
    <dgm:cxn modelId="{72B361DE-5C79-4B82-A2FE-A617B8D433A9}" srcId="{DC8CABB9-AE23-49B6-ADF1-3D6B5F5C5117}" destId="{9D7E01B9-A2F7-41DF-8651-03FC8014B659}" srcOrd="0" destOrd="0" parTransId="{488A6907-CEC1-4DCD-A746-9DE2B080C873}" sibTransId="{7B09D703-982B-4208-9C5E-754FFD5F8EF6}"/>
    <dgm:cxn modelId="{455029FB-BF96-4EE2-B051-CBE4585D69B0}" type="presOf" srcId="{80B15808-5368-453D-B178-3C5100B3CC83}" destId="{C7606102-C51D-4341-BF33-F66BBB577CE3}" srcOrd="0" destOrd="0" presId="urn:microsoft.com/office/officeart/2005/8/layout/hList1"/>
    <dgm:cxn modelId="{12FF6C52-5245-4F72-91F4-8114DB3E8ADE}" type="presParOf" srcId="{C7606102-C51D-4341-BF33-F66BBB577CE3}" destId="{052C8177-4267-4F6C-8ADB-A7FD9D5A8780}" srcOrd="0" destOrd="0" presId="urn:microsoft.com/office/officeart/2005/8/layout/hList1"/>
    <dgm:cxn modelId="{1FE3F056-79F2-4A1D-BB12-6811F44054DF}" type="presParOf" srcId="{052C8177-4267-4F6C-8ADB-A7FD9D5A8780}" destId="{E731B21C-9B31-4A3C-BA2B-9AC52E380B6E}" srcOrd="0" destOrd="0" presId="urn:microsoft.com/office/officeart/2005/8/layout/hList1"/>
    <dgm:cxn modelId="{8EF1D29C-3F5C-466D-B4FF-64EEDAC777EC}" type="presParOf" srcId="{052C8177-4267-4F6C-8ADB-A7FD9D5A8780}" destId="{18D06D8E-8C16-4BF8-B046-3D4FBD42114B}" srcOrd="1" destOrd="0" presId="urn:microsoft.com/office/officeart/2005/8/layout/hList1"/>
    <dgm:cxn modelId="{03E2F977-7BE5-4BBA-8D56-2CEEA67EAA1E}" type="presParOf" srcId="{C7606102-C51D-4341-BF33-F66BBB577CE3}" destId="{B0F8B40B-45D8-4C76-92FC-FD7520F2339E}" srcOrd="1" destOrd="0" presId="urn:microsoft.com/office/officeart/2005/8/layout/hList1"/>
    <dgm:cxn modelId="{16F274FE-F642-474A-AAC2-1EF456CB384E}" type="presParOf" srcId="{C7606102-C51D-4341-BF33-F66BBB577CE3}" destId="{E4342E70-3A6E-48C6-B3C8-AE333260732D}" srcOrd="2" destOrd="0" presId="urn:microsoft.com/office/officeart/2005/8/layout/hList1"/>
    <dgm:cxn modelId="{743C1315-16A0-48A1-B41F-5DCFE878FD53}" type="presParOf" srcId="{E4342E70-3A6E-48C6-B3C8-AE333260732D}" destId="{FE227DC3-EE3D-475A-A4D7-3D31158791C7}" srcOrd="0" destOrd="0" presId="urn:microsoft.com/office/officeart/2005/8/layout/hList1"/>
    <dgm:cxn modelId="{A8095D95-935A-46B8-82CA-69594CB12D91}" type="presParOf" srcId="{E4342E70-3A6E-48C6-B3C8-AE333260732D}" destId="{1AF350ED-3497-4B1E-A4C5-5ACC0E198DB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2A04FB-238E-4174-AF96-6AD710A25EBE}" type="doc">
      <dgm:prSet loTypeId="urn:microsoft.com/office/officeart/2005/8/layout/process1" loCatId="process" qsTypeId="urn:microsoft.com/office/officeart/2005/8/quickstyle/simple1" qsCatId="simple" csTypeId="urn:microsoft.com/office/officeart/2005/8/colors/accent2_2" csCatId="accent2"/>
      <dgm:spPr/>
      <dgm:t>
        <a:bodyPr/>
        <a:lstStyle/>
        <a:p>
          <a:endParaRPr lang="en-US"/>
        </a:p>
      </dgm:t>
    </dgm:pt>
    <dgm:pt modelId="{4D3F030C-9722-4E7C-8FEE-6460023AAB2C}">
      <dgm:prSet/>
      <dgm:spPr/>
      <dgm:t>
        <a:bodyPr/>
        <a:lstStyle/>
        <a:p>
          <a:r>
            <a:rPr lang="en-US" baseline="0" dirty="0"/>
            <a:t>Think about hub sites for key functions that your users need to get work done. For example:</a:t>
          </a:r>
          <a:endParaRPr lang="en-US" dirty="0"/>
        </a:p>
      </dgm:t>
    </dgm:pt>
    <dgm:pt modelId="{0EC73941-4BA5-4B44-8628-D14A16701E4E}" type="parTrans" cxnId="{9C471E9B-E2AE-4AE4-92FE-EECD4D9E9CD8}">
      <dgm:prSet/>
      <dgm:spPr/>
      <dgm:t>
        <a:bodyPr/>
        <a:lstStyle/>
        <a:p>
          <a:endParaRPr lang="en-US"/>
        </a:p>
      </dgm:t>
    </dgm:pt>
    <dgm:pt modelId="{D071451D-BB57-4E26-A72B-B21A9C362086}" type="sibTrans" cxnId="{9C471E9B-E2AE-4AE4-92FE-EECD4D9E9CD8}">
      <dgm:prSet/>
      <dgm:spPr/>
      <dgm:t>
        <a:bodyPr/>
        <a:lstStyle/>
        <a:p>
          <a:endParaRPr lang="en-US"/>
        </a:p>
      </dgm:t>
    </dgm:pt>
    <dgm:pt modelId="{A38D9B31-8A04-4717-BD0C-96153722C0CA}">
      <dgm:prSet/>
      <dgm:spPr/>
      <dgm:t>
        <a:bodyPr/>
        <a:lstStyle/>
        <a:p>
          <a:r>
            <a:rPr lang="en-US" baseline="0"/>
            <a:t>HR</a:t>
          </a:r>
          <a:endParaRPr lang="en-US"/>
        </a:p>
      </dgm:t>
    </dgm:pt>
    <dgm:pt modelId="{B9D7A10E-AA54-4380-A8DC-ED747F88EAD3}" type="parTrans" cxnId="{68AEF3E1-F4A3-45D3-BD2C-68581C9F8D29}">
      <dgm:prSet/>
      <dgm:spPr/>
      <dgm:t>
        <a:bodyPr/>
        <a:lstStyle/>
        <a:p>
          <a:endParaRPr lang="en-US"/>
        </a:p>
      </dgm:t>
    </dgm:pt>
    <dgm:pt modelId="{B7D325FC-2A41-47C3-AAED-4B9A5ADB86F4}" type="sibTrans" cxnId="{68AEF3E1-F4A3-45D3-BD2C-68581C9F8D29}">
      <dgm:prSet/>
      <dgm:spPr/>
      <dgm:t>
        <a:bodyPr/>
        <a:lstStyle/>
        <a:p>
          <a:endParaRPr lang="en-US"/>
        </a:p>
      </dgm:t>
    </dgm:pt>
    <dgm:pt modelId="{F7900436-EDDC-4584-B7E0-EDE3893B590F}">
      <dgm:prSet/>
      <dgm:spPr/>
      <dgm:t>
        <a:bodyPr/>
        <a:lstStyle/>
        <a:p>
          <a:r>
            <a:rPr lang="en-US" baseline="0"/>
            <a:t>Finance</a:t>
          </a:r>
          <a:endParaRPr lang="en-US"/>
        </a:p>
      </dgm:t>
    </dgm:pt>
    <dgm:pt modelId="{8BADC8C2-3F25-4598-8108-78A9F6794AA5}" type="parTrans" cxnId="{FE21D033-89E0-4BAF-8941-5E745CFA4517}">
      <dgm:prSet/>
      <dgm:spPr/>
      <dgm:t>
        <a:bodyPr/>
        <a:lstStyle/>
        <a:p>
          <a:endParaRPr lang="en-US"/>
        </a:p>
      </dgm:t>
    </dgm:pt>
    <dgm:pt modelId="{71AC26EE-8CB9-4ACC-A555-BFF215BCA1DC}" type="sibTrans" cxnId="{FE21D033-89E0-4BAF-8941-5E745CFA4517}">
      <dgm:prSet/>
      <dgm:spPr/>
      <dgm:t>
        <a:bodyPr/>
        <a:lstStyle/>
        <a:p>
          <a:endParaRPr lang="en-US"/>
        </a:p>
      </dgm:t>
    </dgm:pt>
    <dgm:pt modelId="{A5DD6070-FE27-4486-8122-EBC70BD554A0}">
      <dgm:prSet/>
      <dgm:spPr/>
      <dgm:t>
        <a:bodyPr/>
        <a:lstStyle/>
        <a:p>
          <a:r>
            <a:rPr lang="en-US" baseline="0"/>
            <a:t>Communications or Public Relations</a:t>
          </a:r>
          <a:endParaRPr lang="en-US"/>
        </a:p>
      </dgm:t>
    </dgm:pt>
    <dgm:pt modelId="{8E50F125-3EE0-4A3D-8058-88AF3185E417}" type="parTrans" cxnId="{F537A0A5-CEE9-403C-AA86-45DDA54A11F7}">
      <dgm:prSet/>
      <dgm:spPr/>
      <dgm:t>
        <a:bodyPr/>
        <a:lstStyle/>
        <a:p>
          <a:endParaRPr lang="en-US"/>
        </a:p>
      </dgm:t>
    </dgm:pt>
    <dgm:pt modelId="{8A9F30E6-9560-4026-BFF6-3AFB1B769296}" type="sibTrans" cxnId="{F537A0A5-CEE9-403C-AA86-45DDA54A11F7}">
      <dgm:prSet/>
      <dgm:spPr/>
      <dgm:t>
        <a:bodyPr/>
        <a:lstStyle/>
        <a:p>
          <a:endParaRPr lang="en-US"/>
        </a:p>
      </dgm:t>
    </dgm:pt>
    <dgm:pt modelId="{5220F6DA-E19E-40F1-890D-8965448AAD7C}">
      <dgm:prSet/>
      <dgm:spPr/>
      <dgm:t>
        <a:bodyPr/>
        <a:lstStyle/>
        <a:p>
          <a:r>
            <a:rPr lang="en-US" baseline="0" dirty="0"/>
            <a:t>Legal</a:t>
          </a:r>
          <a:endParaRPr lang="en-US" dirty="0"/>
        </a:p>
      </dgm:t>
    </dgm:pt>
    <dgm:pt modelId="{8DB28F3E-DC1C-45F9-AE79-7F9E5A06D1CF}" type="parTrans" cxnId="{3793973F-59BB-4FAB-ADBD-CEE591811B58}">
      <dgm:prSet/>
      <dgm:spPr/>
      <dgm:t>
        <a:bodyPr/>
        <a:lstStyle/>
        <a:p>
          <a:endParaRPr lang="en-US"/>
        </a:p>
      </dgm:t>
    </dgm:pt>
    <dgm:pt modelId="{E53A2E87-F7EC-4B2C-91C7-2C7981EF4DB2}" type="sibTrans" cxnId="{3793973F-59BB-4FAB-ADBD-CEE591811B58}">
      <dgm:prSet/>
      <dgm:spPr/>
      <dgm:t>
        <a:bodyPr/>
        <a:lstStyle/>
        <a:p>
          <a:endParaRPr lang="en-US"/>
        </a:p>
      </dgm:t>
    </dgm:pt>
    <dgm:pt modelId="{FABEB506-B409-4589-8710-44B4BC1431EB}">
      <dgm:prSet/>
      <dgm:spPr/>
      <dgm:t>
        <a:bodyPr/>
        <a:lstStyle/>
        <a:p>
          <a:r>
            <a:rPr lang="en-US" baseline="0"/>
            <a:t>IT</a:t>
          </a:r>
          <a:endParaRPr lang="en-US"/>
        </a:p>
      </dgm:t>
    </dgm:pt>
    <dgm:pt modelId="{0C0DE68D-8ABC-436A-83E4-C659F3A871B4}" type="parTrans" cxnId="{CC5C30FC-8882-4481-BEB8-9E566AD93EA7}">
      <dgm:prSet/>
      <dgm:spPr/>
      <dgm:t>
        <a:bodyPr/>
        <a:lstStyle/>
        <a:p>
          <a:endParaRPr lang="en-US"/>
        </a:p>
      </dgm:t>
    </dgm:pt>
    <dgm:pt modelId="{A2DBC1D1-A9D3-40DA-9453-1FE6D1D95DF7}" type="sibTrans" cxnId="{CC5C30FC-8882-4481-BEB8-9E566AD93EA7}">
      <dgm:prSet/>
      <dgm:spPr/>
      <dgm:t>
        <a:bodyPr/>
        <a:lstStyle/>
        <a:p>
          <a:endParaRPr lang="en-US"/>
        </a:p>
      </dgm:t>
    </dgm:pt>
    <dgm:pt modelId="{13E5A195-2C53-4592-946A-9589B84FB3C5}">
      <dgm:prSet/>
      <dgm:spPr/>
      <dgm:t>
        <a:bodyPr/>
        <a:lstStyle/>
        <a:p>
          <a:r>
            <a:rPr lang="en-US" baseline="0"/>
            <a:t>These functions may be represented in different organizational departments or business units in large organizations or combined into the role of a few people in smaller organizations.</a:t>
          </a:r>
          <a:endParaRPr lang="en-US"/>
        </a:p>
      </dgm:t>
    </dgm:pt>
    <dgm:pt modelId="{50CE92E7-F92C-49A1-B8F8-2D29DA20AA38}" type="parTrans" cxnId="{467D5B17-19C6-48CE-9DF9-F541C25CCEA4}">
      <dgm:prSet/>
      <dgm:spPr/>
      <dgm:t>
        <a:bodyPr/>
        <a:lstStyle/>
        <a:p>
          <a:endParaRPr lang="en-US"/>
        </a:p>
      </dgm:t>
    </dgm:pt>
    <dgm:pt modelId="{D0E0F8F5-3559-447B-9A70-C851B76BFBCD}" type="sibTrans" cxnId="{467D5B17-19C6-48CE-9DF9-F541C25CCEA4}">
      <dgm:prSet/>
      <dgm:spPr/>
      <dgm:t>
        <a:bodyPr/>
        <a:lstStyle/>
        <a:p>
          <a:endParaRPr lang="en-US"/>
        </a:p>
      </dgm:t>
    </dgm:pt>
    <dgm:pt modelId="{8DF10AF1-B46C-46E8-91C8-A9911EAB3360}" type="pres">
      <dgm:prSet presAssocID="{4F2A04FB-238E-4174-AF96-6AD710A25EBE}" presName="Name0" presStyleCnt="0">
        <dgm:presLayoutVars>
          <dgm:dir/>
          <dgm:resizeHandles val="exact"/>
        </dgm:presLayoutVars>
      </dgm:prSet>
      <dgm:spPr/>
    </dgm:pt>
    <dgm:pt modelId="{22B70A07-8110-483E-BF86-C1C370A10460}" type="pres">
      <dgm:prSet presAssocID="{4D3F030C-9722-4E7C-8FEE-6460023AAB2C}" presName="node" presStyleLbl="node1" presStyleIdx="0" presStyleCnt="2">
        <dgm:presLayoutVars>
          <dgm:bulletEnabled val="1"/>
        </dgm:presLayoutVars>
      </dgm:prSet>
      <dgm:spPr/>
    </dgm:pt>
    <dgm:pt modelId="{C4145AB5-65B1-4E28-8F6F-23A05710AD20}" type="pres">
      <dgm:prSet presAssocID="{D071451D-BB57-4E26-A72B-B21A9C362086}" presName="sibTrans" presStyleLbl="sibTrans2D1" presStyleIdx="0" presStyleCnt="1"/>
      <dgm:spPr/>
    </dgm:pt>
    <dgm:pt modelId="{EF4285F2-FC67-4787-A0EB-AD8AB00A13DE}" type="pres">
      <dgm:prSet presAssocID="{D071451D-BB57-4E26-A72B-B21A9C362086}" presName="connectorText" presStyleLbl="sibTrans2D1" presStyleIdx="0" presStyleCnt="1"/>
      <dgm:spPr/>
    </dgm:pt>
    <dgm:pt modelId="{08409416-2780-4894-BB4D-6E5A9BBF771A}" type="pres">
      <dgm:prSet presAssocID="{13E5A195-2C53-4592-946A-9589B84FB3C5}" presName="node" presStyleLbl="node1" presStyleIdx="1" presStyleCnt="2">
        <dgm:presLayoutVars>
          <dgm:bulletEnabled val="1"/>
        </dgm:presLayoutVars>
      </dgm:prSet>
      <dgm:spPr/>
    </dgm:pt>
  </dgm:ptLst>
  <dgm:cxnLst>
    <dgm:cxn modelId="{21858A13-331E-4FDF-B8C4-6A56569462D2}" type="presOf" srcId="{D071451D-BB57-4E26-A72B-B21A9C362086}" destId="{EF4285F2-FC67-4787-A0EB-AD8AB00A13DE}" srcOrd="1" destOrd="0" presId="urn:microsoft.com/office/officeart/2005/8/layout/process1"/>
    <dgm:cxn modelId="{2D31D714-C158-4C0E-9D91-847765E96AB4}" type="presOf" srcId="{A5DD6070-FE27-4486-8122-EBC70BD554A0}" destId="{22B70A07-8110-483E-BF86-C1C370A10460}" srcOrd="0" destOrd="3" presId="urn:microsoft.com/office/officeart/2005/8/layout/process1"/>
    <dgm:cxn modelId="{C00A5F16-9F6D-4441-9437-554E65FC1B3A}" type="presOf" srcId="{5220F6DA-E19E-40F1-890D-8965448AAD7C}" destId="{22B70A07-8110-483E-BF86-C1C370A10460}" srcOrd="0" destOrd="4" presId="urn:microsoft.com/office/officeart/2005/8/layout/process1"/>
    <dgm:cxn modelId="{467D5B17-19C6-48CE-9DF9-F541C25CCEA4}" srcId="{4F2A04FB-238E-4174-AF96-6AD710A25EBE}" destId="{13E5A195-2C53-4592-946A-9589B84FB3C5}" srcOrd="1" destOrd="0" parTransId="{50CE92E7-F92C-49A1-B8F8-2D29DA20AA38}" sibTransId="{D0E0F8F5-3559-447B-9A70-C851B76BFBCD}"/>
    <dgm:cxn modelId="{0C5B2A20-1069-4B3C-954E-969B218AF6A7}" type="presOf" srcId="{4F2A04FB-238E-4174-AF96-6AD710A25EBE}" destId="{8DF10AF1-B46C-46E8-91C8-A9911EAB3360}" srcOrd="0" destOrd="0" presId="urn:microsoft.com/office/officeart/2005/8/layout/process1"/>
    <dgm:cxn modelId="{FE21D033-89E0-4BAF-8941-5E745CFA4517}" srcId="{4D3F030C-9722-4E7C-8FEE-6460023AAB2C}" destId="{F7900436-EDDC-4584-B7E0-EDE3893B590F}" srcOrd="1" destOrd="0" parTransId="{8BADC8C2-3F25-4598-8108-78A9F6794AA5}" sibTransId="{71AC26EE-8CB9-4ACC-A555-BFF215BCA1DC}"/>
    <dgm:cxn modelId="{3793973F-59BB-4FAB-ADBD-CEE591811B58}" srcId="{4D3F030C-9722-4E7C-8FEE-6460023AAB2C}" destId="{5220F6DA-E19E-40F1-890D-8965448AAD7C}" srcOrd="3" destOrd="0" parTransId="{8DB28F3E-DC1C-45F9-AE79-7F9E5A06D1CF}" sibTransId="{E53A2E87-F7EC-4B2C-91C7-2C7981EF4DB2}"/>
    <dgm:cxn modelId="{9FCC8967-52C9-4603-9C20-ADFAB4F909EC}" type="presOf" srcId="{13E5A195-2C53-4592-946A-9589B84FB3C5}" destId="{08409416-2780-4894-BB4D-6E5A9BBF771A}" srcOrd="0" destOrd="0" presId="urn:microsoft.com/office/officeart/2005/8/layout/process1"/>
    <dgm:cxn modelId="{7C1FB647-097C-4F65-ACF1-30F3B4A821DA}" type="presOf" srcId="{F7900436-EDDC-4584-B7E0-EDE3893B590F}" destId="{22B70A07-8110-483E-BF86-C1C370A10460}" srcOrd="0" destOrd="2" presId="urn:microsoft.com/office/officeart/2005/8/layout/process1"/>
    <dgm:cxn modelId="{8A5F1577-0BBF-40C5-8E89-D98A9EA18CA0}" type="presOf" srcId="{4D3F030C-9722-4E7C-8FEE-6460023AAB2C}" destId="{22B70A07-8110-483E-BF86-C1C370A10460}" srcOrd="0" destOrd="0" presId="urn:microsoft.com/office/officeart/2005/8/layout/process1"/>
    <dgm:cxn modelId="{2D2EC790-9895-4272-8A82-B4626825D70D}" type="presOf" srcId="{D071451D-BB57-4E26-A72B-B21A9C362086}" destId="{C4145AB5-65B1-4E28-8F6F-23A05710AD20}" srcOrd="0" destOrd="0" presId="urn:microsoft.com/office/officeart/2005/8/layout/process1"/>
    <dgm:cxn modelId="{9C471E9B-E2AE-4AE4-92FE-EECD4D9E9CD8}" srcId="{4F2A04FB-238E-4174-AF96-6AD710A25EBE}" destId="{4D3F030C-9722-4E7C-8FEE-6460023AAB2C}" srcOrd="0" destOrd="0" parTransId="{0EC73941-4BA5-4B44-8628-D14A16701E4E}" sibTransId="{D071451D-BB57-4E26-A72B-B21A9C362086}"/>
    <dgm:cxn modelId="{6033169E-1577-4B2F-9778-2BCD243EA7D1}" type="presOf" srcId="{FABEB506-B409-4589-8710-44B4BC1431EB}" destId="{22B70A07-8110-483E-BF86-C1C370A10460}" srcOrd="0" destOrd="5" presId="urn:microsoft.com/office/officeart/2005/8/layout/process1"/>
    <dgm:cxn modelId="{F537A0A5-CEE9-403C-AA86-45DDA54A11F7}" srcId="{4D3F030C-9722-4E7C-8FEE-6460023AAB2C}" destId="{A5DD6070-FE27-4486-8122-EBC70BD554A0}" srcOrd="2" destOrd="0" parTransId="{8E50F125-3EE0-4A3D-8058-88AF3185E417}" sibTransId="{8A9F30E6-9560-4026-BFF6-3AFB1B769296}"/>
    <dgm:cxn modelId="{20072EC9-BD5C-4989-9118-7A4C4A83E691}" type="presOf" srcId="{A38D9B31-8A04-4717-BD0C-96153722C0CA}" destId="{22B70A07-8110-483E-BF86-C1C370A10460}" srcOrd="0" destOrd="1" presId="urn:microsoft.com/office/officeart/2005/8/layout/process1"/>
    <dgm:cxn modelId="{68AEF3E1-F4A3-45D3-BD2C-68581C9F8D29}" srcId="{4D3F030C-9722-4E7C-8FEE-6460023AAB2C}" destId="{A38D9B31-8A04-4717-BD0C-96153722C0CA}" srcOrd="0" destOrd="0" parTransId="{B9D7A10E-AA54-4380-A8DC-ED747F88EAD3}" sibTransId="{B7D325FC-2A41-47C3-AAED-4B9A5ADB86F4}"/>
    <dgm:cxn modelId="{CC5C30FC-8882-4481-BEB8-9E566AD93EA7}" srcId="{4D3F030C-9722-4E7C-8FEE-6460023AAB2C}" destId="{FABEB506-B409-4589-8710-44B4BC1431EB}" srcOrd="4" destOrd="0" parTransId="{0C0DE68D-8ABC-436A-83E4-C659F3A871B4}" sibTransId="{A2DBC1D1-A9D3-40DA-9453-1FE6D1D95DF7}"/>
    <dgm:cxn modelId="{90717D97-B0CF-4E11-AB7D-E2308168A31D}" type="presParOf" srcId="{8DF10AF1-B46C-46E8-91C8-A9911EAB3360}" destId="{22B70A07-8110-483E-BF86-C1C370A10460}" srcOrd="0" destOrd="0" presId="urn:microsoft.com/office/officeart/2005/8/layout/process1"/>
    <dgm:cxn modelId="{77FBD31C-341C-4879-B80B-53056611EC8B}" type="presParOf" srcId="{8DF10AF1-B46C-46E8-91C8-A9911EAB3360}" destId="{C4145AB5-65B1-4E28-8F6F-23A05710AD20}" srcOrd="1" destOrd="0" presId="urn:microsoft.com/office/officeart/2005/8/layout/process1"/>
    <dgm:cxn modelId="{8D7E4B2D-B2CD-4824-A7D5-8CD2501AB1BA}" type="presParOf" srcId="{C4145AB5-65B1-4E28-8F6F-23A05710AD20}" destId="{EF4285F2-FC67-4787-A0EB-AD8AB00A13DE}" srcOrd="0" destOrd="0" presId="urn:microsoft.com/office/officeart/2005/8/layout/process1"/>
    <dgm:cxn modelId="{AAD4129D-9307-43E4-8B1A-336DBEF80A11}" type="presParOf" srcId="{8DF10AF1-B46C-46E8-91C8-A9911EAB3360}" destId="{08409416-2780-4894-BB4D-6E5A9BBF77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44E9A0-761D-4F13-8233-77CD3E052C7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DC60EC3-B075-46E9-848E-0230BFC18863}">
      <dgm:prSet/>
      <dgm:spPr/>
      <dgm:t>
        <a:bodyPr/>
        <a:lstStyle/>
        <a:p>
          <a:pPr>
            <a:lnSpc>
              <a:spcPct val="100000"/>
            </a:lnSpc>
          </a:pPr>
          <a:r>
            <a:rPr lang="en-US"/>
            <a:t>Benefits</a:t>
          </a:r>
        </a:p>
      </dgm:t>
    </dgm:pt>
    <dgm:pt modelId="{3EF9EBD5-874B-421E-A2C9-1C12B4737D64}" type="parTrans" cxnId="{CDF8BA79-AD25-4244-AF62-58F87E1BFCFC}">
      <dgm:prSet/>
      <dgm:spPr/>
      <dgm:t>
        <a:bodyPr/>
        <a:lstStyle/>
        <a:p>
          <a:endParaRPr lang="en-US"/>
        </a:p>
      </dgm:t>
    </dgm:pt>
    <dgm:pt modelId="{06544BD4-CE85-4EBB-8E31-84CB5FDA55B8}" type="sibTrans" cxnId="{CDF8BA79-AD25-4244-AF62-58F87E1BFCFC}">
      <dgm:prSet/>
      <dgm:spPr/>
      <dgm:t>
        <a:bodyPr/>
        <a:lstStyle/>
        <a:p>
          <a:endParaRPr lang="en-US"/>
        </a:p>
      </dgm:t>
    </dgm:pt>
    <dgm:pt modelId="{2A8FB36C-2D30-4DCC-A673-5F58C0BF98E1}">
      <dgm:prSet/>
      <dgm:spPr/>
      <dgm:t>
        <a:bodyPr/>
        <a:lstStyle/>
        <a:p>
          <a:pPr>
            <a:lnSpc>
              <a:spcPct val="100000"/>
            </a:lnSpc>
          </a:pPr>
          <a:r>
            <a:rPr lang="en-US"/>
            <a:t>Pay and compensation</a:t>
          </a:r>
        </a:p>
      </dgm:t>
    </dgm:pt>
    <dgm:pt modelId="{AD95D621-5EA4-45B6-B234-E13579DADB97}" type="parTrans" cxnId="{A62E0935-CA55-417A-8282-AF725DD97D08}">
      <dgm:prSet/>
      <dgm:spPr/>
      <dgm:t>
        <a:bodyPr/>
        <a:lstStyle/>
        <a:p>
          <a:endParaRPr lang="en-US"/>
        </a:p>
      </dgm:t>
    </dgm:pt>
    <dgm:pt modelId="{C43B3146-7C0B-470C-9ECA-EF143E00085B}" type="sibTrans" cxnId="{A62E0935-CA55-417A-8282-AF725DD97D08}">
      <dgm:prSet/>
      <dgm:spPr/>
      <dgm:t>
        <a:bodyPr/>
        <a:lstStyle/>
        <a:p>
          <a:endParaRPr lang="en-US"/>
        </a:p>
      </dgm:t>
    </dgm:pt>
    <dgm:pt modelId="{495485D6-AFFD-4EAF-8AFB-171DBD7DC7FE}">
      <dgm:prSet/>
      <dgm:spPr/>
      <dgm:t>
        <a:bodyPr/>
        <a:lstStyle/>
        <a:p>
          <a:pPr>
            <a:lnSpc>
              <a:spcPct val="100000"/>
            </a:lnSpc>
          </a:pPr>
          <a:r>
            <a:rPr lang="en-US"/>
            <a:t>Talent acquisition or recruiting</a:t>
          </a:r>
        </a:p>
      </dgm:t>
    </dgm:pt>
    <dgm:pt modelId="{CA017069-EEFD-4E27-84F3-0D058B415DD5}" type="parTrans" cxnId="{E4E2781C-149D-45B1-A815-D9E78BD478A4}">
      <dgm:prSet/>
      <dgm:spPr/>
      <dgm:t>
        <a:bodyPr/>
        <a:lstStyle/>
        <a:p>
          <a:endParaRPr lang="en-US"/>
        </a:p>
      </dgm:t>
    </dgm:pt>
    <dgm:pt modelId="{97AE7FE2-07E4-4E4C-9821-1598EDCCDFA1}" type="sibTrans" cxnId="{E4E2781C-149D-45B1-A815-D9E78BD478A4}">
      <dgm:prSet/>
      <dgm:spPr/>
      <dgm:t>
        <a:bodyPr/>
        <a:lstStyle/>
        <a:p>
          <a:endParaRPr lang="en-US"/>
        </a:p>
      </dgm:t>
    </dgm:pt>
    <dgm:pt modelId="{CBF4F251-FAE0-4247-8172-45B266B7A4C4}">
      <dgm:prSet/>
      <dgm:spPr/>
      <dgm:t>
        <a:bodyPr/>
        <a:lstStyle/>
        <a:p>
          <a:pPr>
            <a:lnSpc>
              <a:spcPct val="100000"/>
            </a:lnSpc>
          </a:pPr>
          <a:r>
            <a:rPr lang="en-US" dirty="0"/>
            <a:t>Performance management</a:t>
          </a:r>
        </a:p>
      </dgm:t>
    </dgm:pt>
    <dgm:pt modelId="{C6F7A38B-91D9-4364-8571-FACA41F907E9}" type="parTrans" cxnId="{A0452B15-07C8-4346-99FE-DFD3F264D6EC}">
      <dgm:prSet/>
      <dgm:spPr/>
      <dgm:t>
        <a:bodyPr/>
        <a:lstStyle/>
        <a:p>
          <a:endParaRPr lang="en-US"/>
        </a:p>
      </dgm:t>
    </dgm:pt>
    <dgm:pt modelId="{D83DF707-B7AE-49D7-8E38-3ACC4414BE48}" type="sibTrans" cxnId="{A0452B15-07C8-4346-99FE-DFD3F264D6EC}">
      <dgm:prSet/>
      <dgm:spPr/>
      <dgm:t>
        <a:bodyPr/>
        <a:lstStyle/>
        <a:p>
          <a:endParaRPr lang="en-US"/>
        </a:p>
      </dgm:t>
    </dgm:pt>
    <dgm:pt modelId="{DE572ED3-A28F-49AB-80AB-2A3C3BCB2BE6}">
      <dgm:prSet/>
      <dgm:spPr/>
      <dgm:t>
        <a:bodyPr/>
        <a:lstStyle/>
        <a:p>
          <a:pPr>
            <a:lnSpc>
              <a:spcPct val="100000"/>
            </a:lnSpc>
          </a:pPr>
          <a:r>
            <a:rPr lang="en-US"/>
            <a:t>Professional development or training</a:t>
          </a:r>
        </a:p>
      </dgm:t>
    </dgm:pt>
    <dgm:pt modelId="{B15E7436-BB7A-4EBE-AE3E-FCC05CE39EB6}" type="parTrans" cxnId="{1F1D9F0A-772F-46EC-9A9E-9886436E7EAC}">
      <dgm:prSet/>
      <dgm:spPr/>
      <dgm:t>
        <a:bodyPr/>
        <a:lstStyle/>
        <a:p>
          <a:endParaRPr lang="en-US"/>
        </a:p>
      </dgm:t>
    </dgm:pt>
    <dgm:pt modelId="{77FFDA27-02EF-4234-AF15-D351EA366EAC}" type="sibTrans" cxnId="{1F1D9F0A-772F-46EC-9A9E-9886436E7EAC}">
      <dgm:prSet/>
      <dgm:spPr/>
      <dgm:t>
        <a:bodyPr/>
        <a:lstStyle/>
        <a:p>
          <a:endParaRPr lang="en-US"/>
        </a:p>
      </dgm:t>
    </dgm:pt>
    <dgm:pt modelId="{CAE71E7B-4661-4D8D-A36D-B7EE0EBF66C2}">
      <dgm:prSet/>
      <dgm:spPr/>
      <dgm:t>
        <a:bodyPr/>
        <a:lstStyle/>
        <a:p>
          <a:pPr>
            <a:lnSpc>
              <a:spcPct val="100000"/>
            </a:lnSpc>
          </a:pPr>
          <a:r>
            <a:rPr lang="en-US"/>
            <a:t>Manager portal</a:t>
          </a:r>
        </a:p>
      </dgm:t>
    </dgm:pt>
    <dgm:pt modelId="{AE37C56E-C1C3-4474-9614-40C209D4057F}" type="parTrans" cxnId="{C1FA61FB-EA2D-42B5-9345-8DB65D4D1DAE}">
      <dgm:prSet/>
      <dgm:spPr/>
      <dgm:t>
        <a:bodyPr/>
        <a:lstStyle/>
        <a:p>
          <a:endParaRPr lang="en-US"/>
        </a:p>
      </dgm:t>
    </dgm:pt>
    <dgm:pt modelId="{34974C10-1445-4A59-A91A-98D0BCB41238}" type="sibTrans" cxnId="{C1FA61FB-EA2D-42B5-9345-8DB65D4D1DAE}">
      <dgm:prSet/>
      <dgm:spPr/>
      <dgm:t>
        <a:bodyPr/>
        <a:lstStyle/>
        <a:p>
          <a:endParaRPr lang="en-US"/>
        </a:p>
      </dgm:t>
    </dgm:pt>
    <dgm:pt modelId="{B1EDC4EA-C733-415F-A8E5-FE77DAE1EC95}" type="pres">
      <dgm:prSet presAssocID="{3644E9A0-761D-4F13-8233-77CD3E052C71}" presName="root" presStyleCnt="0">
        <dgm:presLayoutVars>
          <dgm:dir/>
          <dgm:resizeHandles val="exact"/>
        </dgm:presLayoutVars>
      </dgm:prSet>
      <dgm:spPr/>
    </dgm:pt>
    <dgm:pt modelId="{3E766E22-0E94-4EC7-9AB4-D9E27BEF9850}" type="pres">
      <dgm:prSet presAssocID="{DDC60EC3-B075-46E9-848E-0230BFC18863}" presName="compNode" presStyleCnt="0"/>
      <dgm:spPr/>
    </dgm:pt>
    <dgm:pt modelId="{16347F81-C2F9-4258-969F-65D4736E7442}" type="pres">
      <dgm:prSet presAssocID="{DDC60EC3-B075-46E9-848E-0230BFC18863}" presName="bgRect" presStyleLbl="bgShp" presStyleIdx="0" presStyleCnt="6"/>
      <dgm:spPr/>
    </dgm:pt>
    <dgm:pt modelId="{791585B3-A2CC-4DC4-A93A-FF84B25C976F}" type="pres">
      <dgm:prSet presAssocID="{DDC60EC3-B075-46E9-848E-0230BFC1886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8EBF7835-A37C-4759-B6D1-E42B8F25FB73}" type="pres">
      <dgm:prSet presAssocID="{DDC60EC3-B075-46E9-848E-0230BFC18863}" presName="spaceRect" presStyleCnt="0"/>
      <dgm:spPr/>
    </dgm:pt>
    <dgm:pt modelId="{8BE18130-F34C-48E2-8A7B-4BA6A8DB4567}" type="pres">
      <dgm:prSet presAssocID="{DDC60EC3-B075-46E9-848E-0230BFC18863}" presName="parTx" presStyleLbl="revTx" presStyleIdx="0" presStyleCnt="6">
        <dgm:presLayoutVars>
          <dgm:chMax val="0"/>
          <dgm:chPref val="0"/>
        </dgm:presLayoutVars>
      </dgm:prSet>
      <dgm:spPr/>
    </dgm:pt>
    <dgm:pt modelId="{E65C7A32-FB29-4A6A-B7AD-18626434DF7F}" type="pres">
      <dgm:prSet presAssocID="{06544BD4-CE85-4EBB-8E31-84CB5FDA55B8}" presName="sibTrans" presStyleCnt="0"/>
      <dgm:spPr/>
    </dgm:pt>
    <dgm:pt modelId="{BB5D0A15-645D-4410-AC11-530739E2AB4D}" type="pres">
      <dgm:prSet presAssocID="{2A8FB36C-2D30-4DCC-A673-5F58C0BF98E1}" presName="compNode" presStyleCnt="0"/>
      <dgm:spPr/>
    </dgm:pt>
    <dgm:pt modelId="{A7676A42-BF55-43AC-A2C0-A5754D3839BB}" type="pres">
      <dgm:prSet presAssocID="{2A8FB36C-2D30-4DCC-A673-5F58C0BF98E1}" presName="bgRect" presStyleLbl="bgShp" presStyleIdx="1" presStyleCnt="6"/>
      <dgm:spPr/>
    </dgm:pt>
    <dgm:pt modelId="{592258ED-6452-4D03-BD55-5E0FA09296B6}" type="pres">
      <dgm:prSet presAssocID="{2A8FB36C-2D30-4DCC-A673-5F58C0BF98E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223C0865-1F69-432F-BEEE-3ACDBE7B3B13}" type="pres">
      <dgm:prSet presAssocID="{2A8FB36C-2D30-4DCC-A673-5F58C0BF98E1}" presName="spaceRect" presStyleCnt="0"/>
      <dgm:spPr/>
    </dgm:pt>
    <dgm:pt modelId="{49580400-8F30-49D7-B880-DDC0477510B4}" type="pres">
      <dgm:prSet presAssocID="{2A8FB36C-2D30-4DCC-A673-5F58C0BF98E1}" presName="parTx" presStyleLbl="revTx" presStyleIdx="1" presStyleCnt="6">
        <dgm:presLayoutVars>
          <dgm:chMax val="0"/>
          <dgm:chPref val="0"/>
        </dgm:presLayoutVars>
      </dgm:prSet>
      <dgm:spPr/>
    </dgm:pt>
    <dgm:pt modelId="{5DD2D160-84C8-4D0F-93C5-8C3DC992387D}" type="pres">
      <dgm:prSet presAssocID="{C43B3146-7C0B-470C-9ECA-EF143E00085B}" presName="sibTrans" presStyleCnt="0"/>
      <dgm:spPr/>
    </dgm:pt>
    <dgm:pt modelId="{E7F85BA3-9EB6-4981-999E-77411E526A8F}" type="pres">
      <dgm:prSet presAssocID="{495485D6-AFFD-4EAF-8AFB-171DBD7DC7FE}" presName="compNode" presStyleCnt="0"/>
      <dgm:spPr/>
    </dgm:pt>
    <dgm:pt modelId="{D51B7A26-6A6B-4544-A57E-EC14A45A516E}" type="pres">
      <dgm:prSet presAssocID="{495485D6-AFFD-4EAF-8AFB-171DBD7DC7FE}" presName="bgRect" presStyleLbl="bgShp" presStyleIdx="2" presStyleCnt="6"/>
      <dgm:spPr/>
    </dgm:pt>
    <dgm:pt modelId="{8E1C9427-8AA6-43A5-9074-185B867E897A}" type="pres">
      <dgm:prSet presAssocID="{495485D6-AFFD-4EAF-8AFB-171DBD7DC7F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605BDD8A-9F1D-43A5-A215-92EEE8276C05}" type="pres">
      <dgm:prSet presAssocID="{495485D6-AFFD-4EAF-8AFB-171DBD7DC7FE}" presName="spaceRect" presStyleCnt="0"/>
      <dgm:spPr/>
    </dgm:pt>
    <dgm:pt modelId="{6CB3A765-2046-4E4B-BF29-0E9EF688462F}" type="pres">
      <dgm:prSet presAssocID="{495485D6-AFFD-4EAF-8AFB-171DBD7DC7FE}" presName="parTx" presStyleLbl="revTx" presStyleIdx="2" presStyleCnt="6">
        <dgm:presLayoutVars>
          <dgm:chMax val="0"/>
          <dgm:chPref val="0"/>
        </dgm:presLayoutVars>
      </dgm:prSet>
      <dgm:spPr/>
    </dgm:pt>
    <dgm:pt modelId="{105DB0BA-7613-4528-9469-625D6BC168D5}" type="pres">
      <dgm:prSet presAssocID="{97AE7FE2-07E4-4E4C-9821-1598EDCCDFA1}" presName="sibTrans" presStyleCnt="0"/>
      <dgm:spPr/>
    </dgm:pt>
    <dgm:pt modelId="{9009AAC3-8697-4B0F-A45A-70D090229FEE}" type="pres">
      <dgm:prSet presAssocID="{CBF4F251-FAE0-4247-8172-45B266B7A4C4}" presName="compNode" presStyleCnt="0"/>
      <dgm:spPr/>
    </dgm:pt>
    <dgm:pt modelId="{7F677B6E-FC41-4A60-8E66-A83123B34A9D}" type="pres">
      <dgm:prSet presAssocID="{CBF4F251-FAE0-4247-8172-45B266B7A4C4}" presName="bgRect" presStyleLbl="bgShp" presStyleIdx="3" presStyleCnt="6"/>
      <dgm:spPr/>
    </dgm:pt>
    <dgm:pt modelId="{11203E96-C2A1-49DF-AE20-3B615F791A77}" type="pres">
      <dgm:prSet presAssocID="{CBF4F251-FAE0-4247-8172-45B266B7A4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4DB0EDFE-4A5A-47A8-A54C-706667CD44AE}" type="pres">
      <dgm:prSet presAssocID="{CBF4F251-FAE0-4247-8172-45B266B7A4C4}" presName="spaceRect" presStyleCnt="0"/>
      <dgm:spPr/>
    </dgm:pt>
    <dgm:pt modelId="{CD55B21E-41F9-4304-B3A7-6AA1A30F7FB1}" type="pres">
      <dgm:prSet presAssocID="{CBF4F251-FAE0-4247-8172-45B266B7A4C4}" presName="parTx" presStyleLbl="revTx" presStyleIdx="3" presStyleCnt="6">
        <dgm:presLayoutVars>
          <dgm:chMax val="0"/>
          <dgm:chPref val="0"/>
        </dgm:presLayoutVars>
      </dgm:prSet>
      <dgm:spPr/>
    </dgm:pt>
    <dgm:pt modelId="{F807F9E7-7CB9-479B-9B9F-DF0E59C19FA5}" type="pres">
      <dgm:prSet presAssocID="{D83DF707-B7AE-49D7-8E38-3ACC4414BE48}" presName="sibTrans" presStyleCnt="0"/>
      <dgm:spPr/>
    </dgm:pt>
    <dgm:pt modelId="{B372704C-B6DD-4CC6-884A-8050A0650DA9}" type="pres">
      <dgm:prSet presAssocID="{DE572ED3-A28F-49AB-80AB-2A3C3BCB2BE6}" presName="compNode" presStyleCnt="0"/>
      <dgm:spPr/>
    </dgm:pt>
    <dgm:pt modelId="{D8322C43-4B17-4572-867A-659BC73D1713}" type="pres">
      <dgm:prSet presAssocID="{DE572ED3-A28F-49AB-80AB-2A3C3BCB2BE6}" presName="bgRect" presStyleLbl="bgShp" presStyleIdx="4" presStyleCnt="6"/>
      <dgm:spPr/>
    </dgm:pt>
    <dgm:pt modelId="{C9DC256D-BCA7-4761-A23C-9020C54116C9}" type="pres">
      <dgm:prSet presAssocID="{DE572ED3-A28F-49AB-80AB-2A3C3BCB2BE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5B7193F9-FF3C-46BD-8216-3654DC923FEA}" type="pres">
      <dgm:prSet presAssocID="{DE572ED3-A28F-49AB-80AB-2A3C3BCB2BE6}" presName="spaceRect" presStyleCnt="0"/>
      <dgm:spPr/>
    </dgm:pt>
    <dgm:pt modelId="{80F8527E-63F4-4513-8AAF-828DC45BA496}" type="pres">
      <dgm:prSet presAssocID="{DE572ED3-A28F-49AB-80AB-2A3C3BCB2BE6}" presName="parTx" presStyleLbl="revTx" presStyleIdx="4" presStyleCnt="6">
        <dgm:presLayoutVars>
          <dgm:chMax val="0"/>
          <dgm:chPref val="0"/>
        </dgm:presLayoutVars>
      </dgm:prSet>
      <dgm:spPr/>
    </dgm:pt>
    <dgm:pt modelId="{802A4BA4-1A27-4FAA-9466-ECF0987DB6C3}" type="pres">
      <dgm:prSet presAssocID="{77FFDA27-02EF-4234-AF15-D351EA366EAC}" presName="sibTrans" presStyleCnt="0"/>
      <dgm:spPr/>
    </dgm:pt>
    <dgm:pt modelId="{BE22C24F-3186-4A08-8042-59CDEE9FF5D0}" type="pres">
      <dgm:prSet presAssocID="{CAE71E7B-4661-4D8D-A36D-B7EE0EBF66C2}" presName="compNode" presStyleCnt="0"/>
      <dgm:spPr/>
    </dgm:pt>
    <dgm:pt modelId="{F7054DC5-DF08-4887-B9D1-2DE4A861589D}" type="pres">
      <dgm:prSet presAssocID="{CAE71E7B-4661-4D8D-A36D-B7EE0EBF66C2}" presName="bgRect" presStyleLbl="bgShp" presStyleIdx="5" presStyleCnt="6"/>
      <dgm:spPr/>
    </dgm:pt>
    <dgm:pt modelId="{1CDC7C17-BDA1-489E-AFCC-14632B3E5BF6}" type="pres">
      <dgm:prSet presAssocID="{CAE71E7B-4661-4D8D-A36D-B7EE0EBF66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anching Diagram"/>
        </a:ext>
      </dgm:extLst>
    </dgm:pt>
    <dgm:pt modelId="{9C2CFD77-3A5C-4560-BD5E-11FC4BD1C9CE}" type="pres">
      <dgm:prSet presAssocID="{CAE71E7B-4661-4D8D-A36D-B7EE0EBF66C2}" presName="spaceRect" presStyleCnt="0"/>
      <dgm:spPr/>
    </dgm:pt>
    <dgm:pt modelId="{ABA9E0EE-7EE7-47CF-9D33-B2266A46FABE}" type="pres">
      <dgm:prSet presAssocID="{CAE71E7B-4661-4D8D-A36D-B7EE0EBF66C2}" presName="parTx" presStyleLbl="revTx" presStyleIdx="5" presStyleCnt="6">
        <dgm:presLayoutVars>
          <dgm:chMax val="0"/>
          <dgm:chPref val="0"/>
        </dgm:presLayoutVars>
      </dgm:prSet>
      <dgm:spPr/>
    </dgm:pt>
  </dgm:ptLst>
  <dgm:cxnLst>
    <dgm:cxn modelId="{1F1D9F0A-772F-46EC-9A9E-9886436E7EAC}" srcId="{3644E9A0-761D-4F13-8233-77CD3E052C71}" destId="{DE572ED3-A28F-49AB-80AB-2A3C3BCB2BE6}" srcOrd="4" destOrd="0" parTransId="{B15E7436-BB7A-4EBE-AE3E-FCC05CE39EB6}" sibTransId="{77FFDA27-02EF-4234-AF15-D351EA366EAC}"/>
    <dgm:cxn modelId="{6D89520B-30C6-4B50-AF53-BFC2344A149D}" type="presOf" srcId="{2A8FB36C-2D30-4DCC-A673-5F58C0BF98E1}" destId="{49580400-8F30-49D7-B880-DDC0477510B4}" srcOrd="0" destOrd="0" presId="urn:microsoft.com/office/officeart/2018/2/layout/IconVerticalSolidList"/>
    <dgm:cxn modelId="{A0452B15-07C8-4346-99FE-DFD3F264D6EC}" srcId="{3644E9A0-761D-4F13-8233-77CD3E052C71}" destId="{CBF4F251-FAE0-4247-8172-45B266B7A4C4}" srcOrd="3" destOrd="0" parTransId="{C6F7A38B-91D9-4364-8571-FACA41F907E9}" sibTransId="{D83DF707-B7AE-49D7-8E38-3ACC4414BE48}"/>
    <dgm:cxn modelId="{E4E2781C-149D-45B1-A815-D9E78BD478A4}" srcId="{3644E9A0-761D-4F13-8233-77CD3E052C71}" destId="{495485D6-AFFD-4EAF-8AFB-171DBD7DC7FE}" srcOrd="2" destOrd="0" parTransId="{CA017069-EEFD-4E27-84F3-0D058B415DD5}" sibTransId="{97AE7FE2-07E4-4E4C-9821-1598EDCCDFA1}"/>
    <dgm:cxn modelId="{6D730B20-355B-48CF-835F-D2734D4FE0F5}" type="presOf" srcId="{3644E9A0-761D-4F13-8233-77CD3E052C71}" destId="{B1EDC4EA-C733-415F-A8E5-FE77DAE1EC95}" srcOrd="0" destOrd="0" presId="urn:microsoft.com/office/officeart/2018/2/layout/IconVerticalSolidList"/>
    <dgm:cxn modelId="{A62E0935-CA55-417A-8282-AF725DD97D08}" srcId="{3644E9A0-761D-4F13-8233-77CD3E052C71}" destId="{2A8FB36C-2D30-4DCC-A673-5F58C0BF98E1}" srcOrd="1" destOrd="0" parTransId="{AD95D621-5EA4-45B6-B234-E13579DADB97}" sibTransId="{C43B3146-7C0B-470C-9ECA-EF143E00085B}"/>
    <dgm:cxn modelId="{28FE5B5D-BFA7-4954-A03E-0A2246895B8A}" type="presOf" srcId="{CAE71E7B-4661-4D8D-A36D-B7EE0EBF66C2}" destId="{ABA9E0EE-7EE7-47CF-9D33-B2266A46FABE}" srcOrd="0" destOrd="0" presId="urn:microsoft.com/office/officeart/2018/2/layout/IconVerticalSolidList"/>
    <dgm:cxn modelId="{598D2468-8C3A-49FB-B5D9-02CB998547FA}" type="presOf" srcId="{DE572ED3-A28F-49AB-80AB-2A3C3BCB2BE6}" destId="{80F8527E-63F4-4513-8AAF-828DC45BA496}" srcOrd="0" destOrd="0" presId="urn:microsoft.com/office/officeart/2018/2/layout/IconVerticalSolidList"/>
    <dgm:cxn modelId="{CDF8BA79-AD25-4244-AF62-58F87E1BFCFC}" srcId="{3644E9A0-761D-4F13-8233-77CD3E052C71}" destId="{DDC60EC3-B075-46E9-848E-0230BFC18863}" srcOrd="0" destOrd="0" parTransId="{3EF9EBD5-874B-421E-A2C9-1C12B4737D64}" sibTransId="{06544BD4-CE85-4EBB-8E31-84CB5FDA55B8}"/>
    <dgm:cxn modelId="{2438DB82-2F0E-4AFF-983A-E170DD01C4B3}" type="presOf" srcId="{495485D6-AFFD-4EAF-8AFB-171DBD7DC7FE}" destId="{6CB3A765-2046-4E4B-BF29-0E9EF688462F}" srcOrd="0" destOrd="0" presId="urn:microsoft.com/office/officeart/2018/2/layout/IconVerticalSolidList"/>
    <dgm:cxn modelId="{8E5D4CA5-59D9-4216-BC75-F0393B1278E3}" type="presOf" srcId="{DDC60EC3-B075-46E9-848E-0230BFC18863}" destId="{8BE18130-F34C-48E2-8A7B-4BA6A8DB4567}" srcOrd="0" destOrd="0" presId="urn:microsoft.com/office/officeart/2018/2/layout/IconVerticalSolidList"/>
    <dgm:cxn modelId="{6DE0B1FA-DF34-46EF-8EF1-1B784DE712CC}" type="presOf" srcId="{CBF4F251-FAE0-4247-8172-45B266B7A4C4}" destId="{CD55B21E-41F9-4304-B3A7-6AA1A30F7FB1}" srcOrd="0" destOrd="0" presId="urn:microsoft.com/office/officeart/2018/2/layout/IconVerticalSolidList"/>
    <dgm:cxn modelId="{C1FA61FB-EA2D-42B5-9345-8DB65D4D1DAE}" srcId="{3644E9A0-761D-4F13-8233-77CD3E052C71}" destId="{CAE71E7B-4661-4D8D-A36D-B7EE0EBF66C2}" srcOrd="5" destOrd="0" parTransId="{AE37C56E-C1C3-4474-9614-40C209D4057F}" sibTransId="{34974C10-1445-4A59-A91A-98D0BCB41238}"/>
    <dgm:cxn modelId="{5F721A7A-6B70-40A7-AC94-EC4A3998ED3A}" type="presParOf" srcId="{B1EDC4EA-C733-415F-A8E5-FE77DAE1EC95}" destId="{3E766E22-0E94-4EC7-9AB4-D9E27BEF9850}" srcOrd="0" destOrd="0" presId="urn:microsoft.com/office/officeart/2018/2/layout/IconVerticalSolidList"/>
    <dgm:cxn modelId="{087146EB-3FB8-4FF2-B060-FF5094CD2B1B}" type="presParOf" srcId="{3E766E22-0E94-4EC7-9AB4-D9E27BEF9850}" destId="{16347F81-C2F9-4258-969F-65D4736E7442}" srcOrd="0" destOrd="0" presId="urn:microsoft.com/office/officeart/2018/2/layout/IconVerticalSolidList"/>
    <dgm:cxn modelId="{0A5B3057-494F-4500-940A-D3F91B7E9259}" type="presParOf" srcId="{3E766E22-0E94-4EC7-9AB4-D9E27BEF9850}" destId="{791585B3-A2CC-4DC4-A93A-FF84B25C976F}" srcOrd="1" destOrd="0" presId="urn:microsoft.com/office/officeart/2018/2/layout/IconVerticalSolidList"/>
    <dgm:cxn modelId="{A1384BDE-D8CF-4236-84DE-12B189AB6221}" type="presParOf" srcId="{3E766E22-0E94-4EC7-9AB4-D9E27BEF9850}" destId="{8EBF7835-A37C-4759-B6D1-E42B8F25FB73}" srcOrd="2" destOrd="0" presId="urn:microsoft.com/office/officeart/2018/2/layout/IconVerticalSolidList"/>
    <dgm:cxn modelId="{372DC3CB-19FE-437A-9140-C8787BB837CB}" type="presParOf" srcId="{3E766E22-0E94-4EC7-9AB4-D9E27BEF9850}" destId="{8BE18130-F34C-48E2-8A7B-4BA6A8DB4567}" srcOrd="3" destOrd="0" presId="urn:microsoft.com/office/officeart/2018/2/layout/IconVerticalSolidList"/>
    <dgm:cxn modelId="{75F8292E-1965-4E69-B10D-F5243ECA1244}" type="presParOf" srcId="{B1EDC4EA-C733-415F-A8E5-FE77DAE1EC95}" destId="{E65C7A32-FB29-4A6A-B7AD-18626434DF7F}" srcOrd="1" destOrd="0" presId="urn:microsoft.com/office/officeart/2018/2/layout/IconVerticalSolidList"/>
    <dgm:cxn modelId="{4FB77F18-D2DB-4D0A-941C-E7EAECC8F003}" type="presParOf" srcId="{B1EDC4EA-C733-415F-A8E5-FE77DAE1EC95}" destId="{BB5D0A15-645D-4410-AC11-530739E2AB4D}" srcOrd="2" destOrd="0" presId="urn:microsoft.com/office/officeart/2018/2/layout/IconVerticalSolidList"/>
    <dgm:cxn modelId="{772842F3-2F96-4685-80A9-9A9B6DA21ABE}" type="presParOf" srcId="{BB5D0A15-645D-4410-AC11-530739E2AB4D}" destId="{A7676A42-BF55-43AC-A2C0-A5754D3839BB}" srcOrd="0" destOrd="0" presId="urn:microsoft.com/office/officeart/2018/2/layout/IconVerticalSolidList"/>
    <dgm:cxn modelId="{5754CC53-CFA0-45BC-8726-A55C9573DA72}" type="presParOf" srcId="{BB5D0A15-645D-4410-AC11-530739E2AB4D}" destId="{592258ED-6452-4D03-BD55-5E0FA09296B6}" srcOrd="1" destOrd="0" presId="urn:microsoft.com/office/officeart/2018/2/layout/IconVerticalSolidList"/>
    <dgm:cxn modelId="{40A2E78E-8C11-4B09-9BAA-9D81CA7076D8}" type="presParOf" srcId="{BB5D0A15-645D-4410-AC11-530739E2AB4D}" destId="{223C0865-1F69-432F-BEEE-3ACDBE7B3B13}" srcOrd="2" destOrd="0" presId="urn:microsoft.com/office/officeart/2018/2/layout/IconVerticalSolidList"/>
    <dgm:cxn modelId="{CB392D69-42F9-409F-9611-C3CDCAC5CE64}" type="presParOf" srcId="{BB5D0A15-645D-4410-AC11-530739E2AB4D}" destId="{49580400-8F30-49D7-B880-DDC0477510B4}" srcOrd="3" destOrd="0" presId="urn:microsoft.com/office/officeart/2018/2/layout/IconVerticalSolidList"/>
    <dgm:cxn modelId="{9D5FF7FF-5458-4D82-AE00-D1E565003528}" type="presParOf" srcId="{B1EDC4EA-C733-415F-A8E5-FE77DAE1EC95}" destId="{5DD2D160-84C8-4D0F-93C5-8C3DC992387D}" srcOrd="3" destOrd="0" presId="urn:microsoft.com/office/officeart/2018/2/layout/IconVerticalSolidList"/>
    <dgm:cxn modelId="{967506A0-7B5F-4230-90C9-4E6248998568}" type="presParOf" srcId="{B1EDC4EA-C733-415F-A8E5-FE77DAE1EC95}" destId="{E7F85BA3-9EB6-4981-999E-77411E526A8F}" srcOrd="4" destOrd="0" presId="urn:microsoft.com/office/officeart/2018/2/layout/IconVerticalSolidList"/>
    <dgm:cxn modelId="{019C0CC7-6DF3-4AE1-8A9D-C1F4F0ED0A12}" type="presParOf" srcId="{E7F85BA3-9EB6-4981-999E-77411E526A8F}" destId="{D51B7A26-6A6B-4544-A57E-EC14A45A516E}" srcOrd="0" destOrd="0" presId="urn:microsoft.com/office/officeart/2018/2/layout/IconVerticalSolidList"/>
    <dgm:cxn modelId="{E56F9BC7-C7D2-44F6-9434-1424CCE61567}" type="presParOf" srcId="{E7F85BA3-9EB6-4981-999E-77411E526A8F}" destId="{8E1C9427-8AA6-43A5-9074-185B867E897A}" srcOrd="1" destOrd="0" presId="urn:microsoft.com/office/officeart/2018/2/layout/IconVerticalSolidList"/>
    <dgm:cxn modelId="{12DDEFEB-3478-43F8-AB74-E07D2A05E08E}" type="presParOf" srcId="{E7F85BA3-9EB6-4981-999E-77411E526A8F}" destId="{605BDD8A-9F1D-43A5-A215-92EEE8276C05}" srcOrd="2" destOrd="0" presId="urn:microsoft.com/office/officeart/2018/2/layout/IconVerticalSolidList"/>
    <dgm:cxn modelId="{EF4A8B69-F878-4E92-9A25-F4ED78792FCA}" type="presParOf" srcId="{E7F85BA3-9EB6-4981-999E-77411E526A8F}" destId="{6CB3A765-2046-4E4B-BF29-0E9EF688462F}" srcOrd="3" destOrd="0" presId="urn:microsoft.com/office/officeart/2018/2/layout/IconVerticalSolidList"/>
    <dgm:cxn modelId="{9C7AD386-7334-48C9-A1FA-2A855788AD9B}" type="presParOf" srcId="{B1EDC4EA-C733-415F-A8E5-FE77DAE1EC95}" destId="{105DB0BA-7613-4528-9469-625D6BC168D5}" srcOrd="5" destOrd="0" presId="urn:microsoft.com/office/officeart/2018/2/layout/IconVerticalSolidList"/>
    <dgm:cxn modelId="{5248439E-0CF4-43AF-BEF5-EEEC7BADFAC3}" type="presParOf" srcId="{B1EDC4EA-C733-415F-A8E5-FE77DAE1EC95}" destId="{9009AAC3-8697-4B0F-A45A-70D090229FEE}" srcOrd="6" destOrd="0" presId="urn:microsoft.com/office/officeart/2018/2/layout/IconVerticalSolidList"/>
    <dgm:cxn modelId="{84464B99-2CF8-4E86-832C-BE78CF169D4C}" type="presParOf" srcId="{9009AAC3-8697-4B0F-A45A-70D090229FEE}" destId="{7F677B6E-FC41-4A60-8E66-A83123B34A9D}" srcOrd="0" destOrd="0" presId="urn:microsoft.com/office/officeart/2018/2/layout/IconVerticalSolidList"/>
    <dgm:cxn modelId="{5CDBC0B0-780F-41FB-BD97-F595BF2B0A5B}" type="presParOf" srcId="{9009AAC3-8697-4B0F-A45A-70D090229FEE}" destId="{11203E96-C2A1-49DF-AE20-3B615F791A77}" srcOrd="1" destOrd="0" presId="urn:microsoft.com/office/officeart/2018/2/layout/IconVerticalSolidList"/>
    <dgm:cxn modelId="{F1B40E75-4887-49E3-B196-C8622D4BEB38}" type="presParOf" srcId="{9009AAC3-8697-4B0F-A45A-70D090229FEE}" destId="{4DB0EDFE-4A5A-47A8-A54C-706667CD44AE}" srcOrd="2" destOrd="0" presId="urn:microsoft.com/office/officeart/2018/2/layout/IconVerticalSolidList"/>
    <dgm:cxn modelId="{5B4E50C2-8BF6-4E8D-984C-502F70D6B26F}" type="presParOf" srcId="{9009AAC3-8697-4B0F-A45A-70D090229FEE}" destId="{CD55B21E-41F9-4304-B3A7-6AA1A30F7FB1}" srcOrd="3" destOrd="0" presId="urn:microsoft.com/office/officeart/2018/2/layout/IconVerticalSolidList"/>
    <dgm:cxn modelId="{5C0D6AAA-C566-4AE6-8380-5A3550592ED8}" type="presParOf" srcId="{B1EDC4EA-C733-415F-A8E5-FE77DAE1EC95}" destId="{F807F9E7-7CB9-479B-9B9F-DF0E59C19FA5}" srcOrd="7" destOrd="0" presId="urn:microsoft.com/office/officeart/2018/2/layout/IconVerticalSolidList"/>
    <dgm:cxn modelId="{156C56A2-2F39-4314-9F9A-48078428BC23}" type="presParOf" srcId="{B1EDC4EA-C733-415F-A8E5-FE77DAE1EC95}" destId="{B372704C-B6DD-4CC6-884A-8050A0650DA9}" srcOrd="8" destOrd="0" presId="urn:microsoft.com/office/officeart/2018/2/layout/IconVerticalSolidList"/>
    <dgm:cxn modelId="{5D1A9946-F57E-46E5-AC53-5AEAB40839F3}" type="presParOf" srcId="{B372704C-B6DD-4CC6-884A-8050A0650DA9}" destId="{D8322C43-4B17-4572-867A-659BC73D1713}" srcOrd="0" destOrd="0" presId="urn:microsoft.com/office/officeart/2018/2/layout/IconVerticalSolidList"/>
    <dgm:cxn modelId="{E6C20313-4D87-4CE6-8F3A-1B003BF3F254}" type="presParOf" srcId="{B372704C-B6DD-4CC6-884A-8050A0650DA9}" destId="{C9DC256D-BCA7-4761-A23C-9020C54116C9}" srcOrd="1" destOrd="0" presId="urn:microsoft.com/office/officeart/2018/2/layout/IconVerticalSolidList"/>
    <dgm:cxn modelId="{40F64C78-FCAD-4FC2-970C-0F9F39ACF191}" type="presParOf" srcId="{B372704C-B6DD-4CC6-884A-8050A0650DA9}" destId="{5B7193F9-FF3C-46BD-8216-3654DC923FEA}" srcOrd="2" destOrd="0" presId="urn:microsoft.com/office/officeart/2018/2/layout/IconVerticalSolidList"/>
    <dgm:cxn modelId="{3E5CD013-9472-409C-B86A-CC7DAA3CBBBA}" type="presParOf" srcId="{B372704C-B6DD-4CC6-884A-8050A0650DA9}" destId="{80F8527E-63F4-4513-8AAF-828DC45BA496}" srcOrd="3" destOrd="0" presId="urn:microsoft.com/office/officeart/2018/2/layout/IconVerticalSolidList"/>
    <dgm:cxn modelId="{C0DD9782-10A6-47F7-9F1F-C03C98B0FC4E}" type="presParOf" srcId="{B1EDC4EA-C733-415F-A8E5-FE77DAE1EC95}" destId="{802A4BA4-1A27-4FAA-9466-ECF0987DB6C3}" srcOrd="9" destOrd="0" presId="urn:microsoft.com/office/officeart/2018/2/layout/IconVerticalSolidList"/>
    <dgm:cxn modelId="{455EFF29-35E6-4C2B-8D91-F5BD80541F65}" type="presParOf" srcId="{B1EDC4EA-C733-415F-A8E5-FE77DAE1EC95}" destId="{BE22C24F-3186-4A08-8042-59CDEE9FF5D0}" srcOrd="10" destOrd="0" presId="urn:microsoft.com/office/officeart/2018/2/layout/IconVerticalSolidList"/>
    <dgm:cxn modelId="{9B9BD47A-58E5-4494-BC2B-B9CEB1154FBF}" type="presParOf" srcId="{BE22C24F-3186-4A08-8042-59CDEE9FF5D0}" destId="{F7054DC5-DF08-4887-B9D1-2DE4A861589D}" srcOrd="0" destOrd="0" presId="urn:microsoft.com/office/officeart/2018/2/layout/IconVerticalSolidList"/>
    <dgm:cxn modelId="{3F98035D-444F-4B34-8658-3C99D5C7E958}" type="presParOf" srcId="{BE22C24F-3186-4A08-8042-59CDEE9FF5D0}" destId="{1CDC7C17-BDA1-489E-AFCC-14632B3E5BF6}" srcOrd="1" destOrd="0" presId="urn:microsoft.com/office/officeart/2018/2/layout/IconVerticalSolidList"/>
    <dgm:cxn modelId="{9C39066C-5E25-4C07-9202-B76FDBC2E739}" type="presParOf" srcId="{BE22C24F-3186-4A08-8042-59CDEE9FF5D0}" destId="{9C2CFD77-3A5C-4560-BD5E-11FC4BD1C9CE}" srcOrd="2" destOrd="0" presId="urn:microsoft.com/office/officeart/2018/2/layout/IconVerticalSolidList"/>
    <dgm:cxn modelId="{5B7E479C-7F40-4DB1-8BA3-7873EB868F70}" type="presParOf" srcId="{BE22C24F-3186-4A08-8042-59CDEE9FF5D0}" destId="{ABA9E0EE-7EE7-47CF-9D33-B2266A46FAB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E9B21B-3EC8-4622-BD52-FF67ADA9C847}"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DE298DDE-D73F-4CA8-BC4D-9E54C3FEF9A3}">
      <dgm:prSet/>
      <dgm:spPr/>
      <dgm:t>
        <a:bodyPr/>
        <a:lstStyle/>
        <a:p>
          <a:r>
            <a:rPr lang="en-US" dirty="0"/>
            <a:t>A site collection can be associated to only one hub</a:t>
          </a:r>
        </a:p>
      </dgm:t>
    </dgm:pt>
    <dgm:pt modelId="{426BC632-8508-4C99-8910-01E312C35CAD}" type="parTrans" cxnId="{1325081E-3FB4-4BCA-9AEB-2895F2E9E5AF}">
      <dgm:prSet/>
      <dgm:spPr/>
      <dgm:t>
        <a:bodyPr/>
        <a:lstStyle/>
        <a:p>
          <a:endParaRPr lang="en-US"/>
        </a:p>
      </dgm:t>
    </dgm:pt>
    <dgm:pt modelId="{4BF548D8-33FC-452A-91FD-8E399D3D6DE9}" type="sibTrans" cxnId="{1325081E-3FB4-4BCA-9AEB-2895F2E9E5AF}">
      <dgm:prSet/>
      <dgm:spPr/>
      <dgm:t>
        <a:bodyPr/>
        <a:lstStyle/>
        <a:p>
          <a:endParaRPr lang="en-US"/>
        </a:p>
      </dgm:t>
    </dgm:pt>
    <dgm:pt modelId="{920F1710-370A-425A-B8D2-6BE54C0FA9C2}">
      <dgm:prSet/>
      <dgm:spPr/>
      <dgm:t>
        <a:bodyPr/>
        <a:lstStyle/>
        <a:p>
          <a:r>
            <a:rPr lang="en-US"/>
            <a:t>A hub cannot be associated with another hub</a:t>
          </a:r>
        </a:p>
      </dgm:t>
    </dgm:pt>
    <dgm:pt modelId="{72114FCB-CBBD-4E90-91A2-69CB0D35FD3A}" type="parTrans" cxnId="{9D1076A7-808B-4D36-B1D0-A4200EB28CEA}">
      <dgm:prSet/>
      <dgm:spPr/>
      <dgm:t>
        <a:bodyPr/>
        <a:lstStyle/>
        <a:p>
          <a:endParaRPr lang="en-US"/>
        </a:p>
      </dgm:t>
    </dgm:pt>
    <dgm:pt modelId="{A4B9F2AB-B453-40B5-9775-51A25C643916}" type="sibTrans" cxnId="{9D1076A7-808B-4D36-B1D0-A4200EB28CEA}">
      <dgm:prSet/>
      <dgm:spPr/>
      <dgm:t>
        <a:bodyPr/>
        <a:lstStyle/>
        <a:p>
          <a:endParaRPr lang="en-US"/>
        </a:p>
      </dgm:t>
    </dgm:pt>
    <dgm:pt modelId="{5F40C7F0-4C45-4630-820A-901805DD9E24}">
      <dgm:prSet/>
      <dgm:spPr/>
      <dgm:t>
        <a:bodyPr/>
        <a:lstStyle/>
        <a:p>
          <a:r>
            <a:rPr lang="en-US"/>
            <a:t>Site collections associated with a SharePoint hub site don't inherit the permissions of the hub site or any other sites associated with it. Each site, including the hub site, will retain their current permission settings</a:t>
          </a:r>
        </a:p>
      </dgm:t>
    </dgm:pt>
    <dgm:pt modelId="{E7B50026-2500-47CC-BEE5-F8E20CAA9D0B}" type="parTrans" cxnId="{0223E40B-D1A3-40B9-B55F-5F482B1803D4}">
      <dgm:prSet/>
      <dgm:spPr/>
      <dgm:t>
        <a:bodyPr/>
        <a:lstStyle/>
        <a:p>
          <a:endParaRPr lang="en-US"/>
        </a:p>
      </dgm:t>
    </dgm:pt>
    <dgm:pt modelId="{715339D3-FFB8-491F-A243-26608FE7F0F9}" type="sibTrans" cxnId="{0223E40B-D1A3-40B9-B55F-5F482B1803D4}">
      <dgm:prSet/>
      <dgm:spPr/>
      <dgm:t>
        <a:bodyPr/>
        <a:lstStyle/>
        <a:p>
          <a:endParaRPr lang="en-US"/>
        </a:p>
      </dgm:t>
    </dgm:pt>
    <dgm:pt modelId="{09DBE8AE-DBFA-4B52-AB68-9C4675EE624F}">
      <dgm:prSet/>
      <dgm:spPr/>
      <dgm:t>
        <a:bodyPr/>
        <a:lstStyle/>
        <a:p>
          <a:r>
            <a:rPr lang="en-US"/>
            <a:t>Content (news, events, articles) that is rolled up from associated sites to a hub site are security trimmed. Users can only see what they have permission to view</a:t>
          </a:r>
        </a:p>
      </dgm:t>
    </dgm:pt>
    <dgm:pt modelId="{F788F118-2052-4E73-8C5F-2B0A783B83E2}" type="parTrans" cxnId="{0FE689BF-4BEC-4239-B701-6A8417823E0C}">
      <dgm:prSet/>
      <dgm:spPr/>
      <dgm:t>
        <a:bodyPr/>
        <a:lstStyle/>
        <a:p>
          <a:endParaRPr lang="en-US"/>
        </a:p>
      </dgm:t>
    </dgm:pt>
    <dgm:pt modelId="{AFDA50F5-87B5-46CC-AD4B-8E0E2BCE0F77}" type="sibTrans" cxnId="{0FE689BF-4BEC-4239-B701-6A8417823E0C}">
      <dgm:prSet/>
      <dgm:spPr/>
      <dgm:t>
        <a:bodyPr/>
        <a:lstStyle/>
        <a:p>
          <a:endParaRPr lang="en-US"/>
        </a:p>
      </dgm:t>
    </dgm:pt>
    <dgm:pt modelId="{7F493BF4-35E4-4CA1-83B1-D0B760CB05E0}">
      <dgm:prSet/>
      <dgm:spPr/>
      <dgm:t>
        <a:bodyPr/>
        <a:lstStyle/>
        <a:p>
          <a:r>
            <a:rPr lang="en-US"/>
            <a:t>Tenants are currently limited to 2000 hub sites. You may not need a hub site for every function, so it's important to do some planning before you create hubs</a:t>
          </a:r>
        </a:p>
      </dgm:t>
    </dgm:pt>
    <dgm:pt modelId="{299641B1-3177-4771-979B-35DC41626E6C}" type="parTrans" cxnId="{9C36E916-43B5-4EA0-BAC7-76AC3537AD10}">
      <dgm:prSet/>
      <dgm:spPr/>
      <dgm:t>
        <a:bodyPr/>
        <a:lstStyle/>
        <a:p>
          <a:endParaRPr lang="en-US"/>
        </a:p>
      </dgm:t>
    </dgm:pt>
    <dgm:pt modelId="{5E6F9624-94B6-4C30-B0D3-4C705B5606CB}" type="sibTrans" cxnId="{9C36E916-43B5-4EA0-BAC7-76AC3537AD10}">
      <dgm:prSet/>
      <dgm:spPr/>
      <dgm:t>
        <a:bodyPr/>
        <a:lstStyle/>
        <a:p>
          <a:endParaRPr lang="en-US"/>
        </a:p>
      </dgm:t>
    </dgm:pt>
    <dgm:pt modelId="{DC68ED3D-98FD-41E7-8719-7426C8711343}">
      <dgm:prSet/>
      <dgm:spPr/>
      <dgm:t>
        <a:bodyPr/>
        <a:lstStyle/>
        <a:p>
          <a:r>
            <a:rPr lang="en-US"/>
            <a:t>You must be a SharePoint administrator to create a SharePoint hub site</a:t>
          </a:r>
        </a:p>
      </dgm:t>
    </dgm:pt>
    <dgm:pt modelId="{F5D1FF59-757E-48F9-A5FD-CDBF491B3AAE}" type="parTrans" cxnId="{EEA4CFE0-9F94-482D-A381-D663A2E58E04}">
      <dgm:prSet/>
      <dgm:spPr/>
      <dgm:t>
        <a:bodyPr/>
        <a:lstStyle/>
        <a:p>
          <a:endParaRPr lang="en-US"/>
        </a:p>
      </dgm:t>
    </dgm:pt>
    <dgm:pt modelId="{630BEF02-014B-49FF-9E64-97B58EF4F2D5}" type="sibTrans" cxnId="{EEA4CFE0-9F94-482D-A381-D663A2E58E04}">
      <dgm:prSet/>
      <dgm:spPr/>
      <dgm:t>
        <a:bodyPr/>
        <a:lstStyle/>
        <a:p>
          <a:endParaRPr lang="en-US"/>
        </a:p>
      </dgm:t>
    </dgm:pt>
    <dgm:pt modelId="{B7BC0514-652D-4F23-B42D-9DE88DA62CB6}">
      <dgm:prSet/>
      <dgm:spPr/>
      <dgm:t>
        <a:bodyPr/>
        <a:lstStyle/>
        <a:p>
          <a:r>
            <a:rPr lang="en-US"/>
            <a:t>Site collection administrators, however, can associate a SharePoint site with a hub site that already exists</a:t>
          </a:r>
        </a:p>
      </dgm:t>
    </dgm:pt>
    <dgm:pt modelId="{2B509DE2-A1D1-463E-913C-C52ACC0B05F5}" type="parTrans" cxnId="{9F0FA5DC-A2C8-4997-85BC-03E0D0B6E499}">
      <dgm:prSet/>
      <dgm:spPr/>
      <dgm:t>
        <a:bodyPr/>
        <a:lstStyle/>
        <a:p>
          <a:endParaRPr lang="en-US"/>
        </a:p>
      </dgm:t>
    </dgm:pt>
    <dgm:pt modelId="{4068D905-E690-46D5-9899-DD4C50672E31}" type="sibTrans" cxnId="{9F0FA5DC-A2C8-4997-85BC-03E0D0B6E499}">
      <dgm:prSet/>
      <dgm:spPr/>
      <dgm:t>
        <a:bodyPr/>
        <a:lstStyle/>
        <a:p>
          <a:endParaRPr lang="en-US"/>
        </a:p>
      </dgm:t>
    </dgm:pt>
    <dgm:pt modelId="{F21BE789-355E-46E4-B3AA-FB760EE51293}" type="pres">
      <dgm:prSet presAssocID="{23E9B21B-3EC8-4622-BD52-FF67ADA9C847}" presName="vert0" presStyleCnt="0">
        <dgm:presLayoutVars>
          <dgm:dir/>
          <dgm:animOne val="branch"/>
          <dgm:animLvl val="lvl"/>
        </dgm:presLayoutVars>
      </dgm:prSet>
      <dgm:spPr/>
    </dgm:pt>
    <dgm:pt modelId="{46065353-AAD2-4DC2-9E91-4467EA7B2B20}" type="pres">
      <dgm:prSet presAssocID="{DE298DDE-D73F-4CA8-BC4D-9E54C3FEF9A3}" presName="thickLine" presStyleLbl="alignNode1" presStyleIdx="0" presStyleCnt="7"/>
      <dgm:spPr/>
    </dgm:pt>
    <dgm:pt modelId="{BB884559-412F-4595-AA96-A180E7D279B4}" type="pres">
      <dgm:prSet presAssocID="{DE298DDE-D73F-4CA8-BC4D-9E54C3FEF9A3}" presName="horz1" presStyleCnt="0"/>
      <dgm:spPr/>
    </dgm:pt>
    <dgm:pt modelId="{E3E60D33-2F5C-47D3-9560-30C5C0561523}" type="pres">
      <dgm:prSet presAssocID="{DE298DDE-D73F-4CA8-BC4D-9E54C3FEF9A3}" presName="tx1" presStyleLbl="revTx" presStyleIdx="0" presStyleCnt="7"/>
      <dgm:spPr/>
    </dgm:pt>
    <dgm:pt modelId="{B664890D-8B11-47E9-B63E-2A6C2D37DAC6}" type="pres">
      <dgm:prSet presAssocID="{DE298DDE-D73F-4CA8-BC4D-9E54C3FEF9A3}" presName="vert1" presStyleCnt="0"/>
      <dgm:spPr/>
    </dgm:pt>
    <dgm:pt modelId="{7039A5BA-5C73-49DE-B81A-669ECE2A98F8}" type="pres">
      <dgm:prSet presAssocID="{920F1710-370A-425A-B8D2-6BE54C0FA9C2}" presName="thickLine" presStyleLbl="alignNode1" presStyleIdx="1" presStyleCnt="7"/>
      <dgm:spPr/>
    </dgm:pt>
    <dgm:pt modelId="{8D30FA4A-05A7-4A63-AF0E-5D7E75E8CDBC}" type="pres">
      <dgm:prSet presAssocID="{920F1710-370A-425A-B8D2-6BE54C0FA9C2}" presName="horz1" presStyleCnt="0"/>
      <dgm:spPr/>
    </dgm:pt>
    <dgm:pt modelId="{7BE84159-80F5-4F2A-8289-FF6421D07FAE}" type="pres">
      <dgm:prSet presAssocID="{920F1710-370A-425A-B8D2-6BE54C0FA9C2}" presName="tx1" presStyleLbl="revTx" presStyleIdx="1" presStyleCnt="7"/>
      <dgm:spPr/>
    </dgm:pt>
    <dgm:pt modelId="{41F9899B-29C1-42C6-85D8-490E6CB7B854}" type="pres">
      <dgm:prSet presAssocID="{920F1710-370A-425A-B8D2-6BE54C0FA9C2}" presName="vert1" presStyleCnt="0"/>
      <dgm:spPr/>
    </dgm:pt>
    <dgm:pt modelId="{5A6453A5-58D5-4C93-9950-6DC629DF8948}" type="pres">
      <dgm:prSet presAssocID="{5F40C7F0-4C45-4630-820A-901805DD9E24}" presName="thickLine" presStyleLbl="alignNode1" presStyleIdx="2" presStyleCnt="7"/>
      <dgm:spPr/>
    </dgm:pt>
    <dgm:pt modelId="{53E49FE6-4FA8-4D33-B424-2D805A2619C1}" type="pres">
      <dgm:prSet presAssocID="{5F40C7F0-4C45-4630-820A-901805DD9E24}" presName="horz1" presStyleCnt="0"/>
      <dgm:spPr/>
    </dgm:pt>
    <dgm:pt modelId="{DEC92AFF-0F64-4576-805A-815D54ED0203}" type="pres">
      <dgm:prSet presAssocID="{5F40C7F0-4C45-4630-820A-901805DD9E24}" presName="tx1" presStyleLbl="revTx" presStyleIdx="2" presStyleCnt="7"/>
      <dgm:spPr/>
    </dgm:pt>
    <dgm:pt modelId="{0FB25B33-5558-4E02-BB9F-2653ACDAF80D}" type="pres">
      <dgm:prSet presAssocID="{5F40C7F0-4C45-4630-820A-901805DD9E24}" presName="vert1" presStyleCnt="0"/>
      <dgm:spPr/>
    </dgm:pt>
    <dgm:pt modelId="{BF568763-332E-4C3C-8A0D-7087082784B6}" type="pres">
      <dgm:prSet presAssocID="{09DBE8AE-DBFA-4B52-AB68-9C4675EE624F}" presName="thickLine" presStyleLbl="alignNode1" presStyleIdx="3" presStyleCnt="7"/>
      <dgm:spPr/>
    </dgm:pt>
    <dgm:pt modelId="{2CDE3974-B2E9-4337-873D-784A3F6CF208}" type="pres">
      <dgm:prSet presAssocID="{09DBE8AE-DBFA-4B52-AB68-9C4675EE624F}" presName="horz1" presStyleCnt="0"/>
      <dgm:spPr/>
    </dgm:pt>
    <dgm:pt modelId="{B861C7E9-BBCF-4160-B5BC-0B75182B2956}" type="pres">
      <dgm:prSet presAssocID="{09DBE8AE-DBFA-4B52-AB68-9C4675EE624F}" presName="tx1" presStyleLbl="revTx" presStyleIdx="3" presStyleCnt="7"/>
      <dgm:spPr/>
    </dgm:pt>
    <dgm:pt modelId="{18503B73-2638-4FD1-8946-3F07837A6799}" type="pres">
      <dgm:prSet presAssocID="{09DBE8AE-DBFA-4B52-AB68-9C4675EE624F}" presName="vert1" presStyleCnt="0"/>
      <dgm:spPr/>
    </dgm:pt>
    <dgm:pt modelId="{5F97B673-25C1-441C-B029-FE7519FEBAB7}" type="pres">
      <dgm:prSet presAssocID="{7F493BF4-35E4-4CA1-83B1-D0B760CB05E0}" presName="thickLine" presStyleLbl="alignNode1" presStyleIdx="4" presStyleCnt="7"/>
      <dgm:spPr/>
    </dgm:pt>
    <dgm:pt modelId="{09EFD5A3-47D9-4132-A8C2-AFDEAC954E5C}" type="pres">
      <dgm:prSet presAssocID="{7F493BF4-35E4-4CA1-83B1-D0B760CB05E0}" presName="horz1" presStyleCnt="0"/>
      <dgm:spPr/>
    </dgm:pt>
    <dgm:pt modelId="{BF533F05-8E67-4732-AC5D-8EADE1DCB207}" type="pres">
      <dgm:prSet presAssocID="{7F493BF4-35E4-4CA1-83B1-D0B760CB05E0}" presName="tx1" presStyleLbl="revTx" presStyleIdx="4" presStyleCnt="7"/>
      <dgm:spPr/>
    </dgm:pt>
    <dgm:pt modelId="{BF664FB8-C42D-44A6-8507-42A6F81C2505}" type="pres">
      <dgm:prSet presAssocID="{7F493BF4-35E4-4CA1-83B1-D0B760CB05E0}" presName="vert1" presStyleCnt="0"/>
      <dgm:spPr/>
    </dgm:pt>
    <dgm:pt modelId="{BADD8BD1-5370-4C7A-A7E9-C2161DB3B305}" type="pres">
      <dgm:prSet presAssocID="{DC68ED3D-98FD-41E7-8719-7426C8711343}" presName="thickLine" presStyleLbl="alignNode1" presStyleIdx="5" presStyleCnt="7"/>
      <dgm:spPr/>
    </dgm:pt>
    <dgm:pt modelId="{D16E3897-97C8-4391-9FD6-BCFEFB20FE50}" type="pres">
      <dgm:prSet presAssocID="{DC68ED3D-98FD-41E7-8719-7426C8711343}" presName="horz1" presStyleCnt="0"/>
      <dgm:spPr/>
    </dgm:pt>
    <dgm:pt modelId="{2BBADB04-A57A-44EE-966E-0B3EEE9D72F0}" type="pres">
      <dgm:prSet presAssocID="{DC68ED3D-98FD-41E7-8719-7426C8711343}" presName="tx1" presStyleLbl="revTx" presStyleIdx="5" presStyleCnt="7"/>
      <dgm:spPr/>
    </dgm:pt>
    <dgm:pt modelId="{82437980-AFF2-4DBC-9721-C854830C9329}" type="pres">
      <dgm:prSet presAssocID="{DC68ED3D-98FD-41E7-8719-7426C8711343}" presName="vert1" presStyleCnt="0"/>
      <dgm:spPr/>
    </dgm:pt>
    <dgm:pt modelId="{7BB3B6EE-4158-440F-8FB9-54EC3A3073A1}" type="pres">
      <dgm:prSet presAssocID="{B7BC0514-652D-4F23-B42D-9DE88DA62CB6}" presName="thickLine" presStyleLbl="alignNode1" presStyleIdx="6" presStyleCnt="7"/>
      <dgm:spPr/>
    </dgm:pt>
    <dgm:pt modelId="{C59C62EC-7FC6-4CC5-808B-261531C80CFF}" type="pres">
      <dgm:prSet presAssocID="{B7BC0514-652D-4F23-B42D-9DE88DA62CB6}" presName="horz1" presStyleCnt="0"/>
      <dgm:spPr/>
    </dgm:pt>
    <dgm:pt modelId="{AAE2FF91-E3CC-4585-A4D0-CC92170384F7}" type="pres">
      <dgm:prSet presAssocID="{B7BC0514-652D-4F23-B42D-9DE88DA62CB6}" presName="tx1" presStyleLbl="revTx" presStyleIdx="6" presStyleCnt="7"/>
      <dgm:spPr/>
    </dgm:pt>
    <dgm:pt modelId="{509CA26E-8A1C-410D-8954-62C27B6AEFC4}" type="pres">
      <dgm:prSet presAssocID="{B7BC0514-652D-4F23-B42D-9DE88DA62CB6}" presName="vert1" presStyleCnt="0"/>
      <dgm:spPr/>
    </dgm:pt>
  </dgm:ptLst>
  <dgm:cxnLst>
    <dgm:cxn modelId="{0223E40B-D1A3-40B9-B55F-5F482B1803D4}" srcId="{23E9B21B-3EC8-4622-BD52-FF67ADA9C847}" destId="{5F40C7F0-4C45-4630-820A-901805DD9E24}" srcOrd="2" destOrd="0" parTransId="{E7B50026-2500-47CC-BEE5-F8E20CAA9D0B}" sibTransId="{715339D3-FFB8-491F-A243-26608FE7F0F9}"/>
    <dgm:cxn modelId="{9C36E916-43B5-4EA0-BAC7-76AC3537AD10}" srcId="{23E9B21B-3EC8-4622-BD52-FF67ADA9C847}" destId="{7F493BF4-35E4-4CA1-83B1-D0B760CB05E0}" srcOrd="4" destOrd="0" parTransId="{299641B1-3177-4771-979B-35DC41626E6C}" sibTransId="{5E6F9624-94B6-4C30-B0D3-4C705B5606CB}"/>
    <dgm:cxn modelId="{1325081E-3FB4-4BCA-9AEB-2895F2E9E5AF}" srcId="{23E9B21B-3EC8-4622-BD52-FF67ADA9C847}" destId="{DE298DDE-D73F-4CA8-BC4D-9E54C3FEF9A3}" srcOrd="0" destOrd="0" parTransId="{426BC632-8508-4C99-8910-01E312C35CAD}" sibTransId="{4BF548D8-33FC-452A-91FD-8E399D3D6DE9}"/>
    <dgm:cxn modelId="{78EE221E-4658-4CFE-8232-9201FD72D563}" type="presOf" srcId="{DE298DDE-D73F-4CA8-BC4D-9E54C3FEF9A3}" destId="{E3E60D33-2F5C-47D3-9560-30C5C0561523}" srcOrd="0" destOrd="0" presId="urn:microsoft.com/office/officeart/2008/layout/LinedList"/>
    <dgm:cxn modelId="{8F8BEC38-21B2-4B74-8868-0B4286AA2102}" type="presOf" srcId="{B7BC0514-652D-4F23-B42D-9DE88DA62CB6}" destId="{AAE2FF91-E3CC-4585-A4D0-CC92170384F7}" srcOrd="0" destOrd="0" presId="urn:microsoft.com/office/officeart/2008/layout/LinedList"/>
    <dgm:cxn modelId="{61A6095B-41FA-4711-A2B1-2E836406B7AF}" type="presOf" srcId="{DC68ED3D-98FD-41E7-8719-7426C8711343}" destId="{2BBADB04-A57A-44EE-966E-0B3EEE9D72F0}" srcOrd="0" destOrd="0" presId="urn:microsoft.com/office/officeart/2008/layout/LinedList"/>
    <dgm:cxn modelId="{8F94694B-6D53-4641-BEA0-DD5E787440EB}" type="presOf" srcId="{7F493BF4-35E4-4CA1-83B1-D0B760CB05E0}" destId="{BF533F05-8E67-4732-AC5D-8EADE1DCB207}" srcOrd="0" destOrd="0" presId="urn:microsoft.com/office/officeart/2008/layout/LinedList"/>
    <dgm:cxn modelId="{E480474E-7169-4B04-AA19-FBE84833D55E}" type="presOf" srcId="{09DBE8AE-DBFA-4B52-AB68-9C4675EE624F}" destId="{B861C7E9-BBCF-4160-B5BC-0B75182B2956}" srcOrd="0" destOrd="0" presId="urn:microsoft.com/office/officeart/2008/layout/LinedList"/>
    <dgm:cxn modelId="{2E002B57-96B2-435D-9888-2D018008A3E5}" type="presOf" srcId="{920F1710-370A-425A-B8D2-6BE54C0FA9C2}" destId="{7BE84159-80F5-4F2A-8289-FF6421D07FAE}" srcOrd="0" destOrd="0" presId="urn:microsoft.com/office/officeart/2008/layout/LinedList"/>
    <dgm:cxn modelId="{9D1076A7-808B-4D36-B1D0-A4200EB28CEA}" srcId="{23E9B21B-3EC8-4622-BD52-FF67ADA9C847}" destId="{920F1710-370A-425A-B8D2-6BE54C0FA9C2}" srcOrd="1" destOrd="0" parTransId="{72114FCB-CBBD-4E90-91A2-69CB0D35FD3A}" sibTransId="{A4B9F2AB-B453-40B5-9775-51A25C643916}"/>
    <dgm:cxn modelId="{A68447BF-D3F1-4D8E-879F-AC0E952EFCC2}" type="presOf" srcId="{5F40C7F0-4C45-4630-820A-901805DD9E24}" destId="{DEC92AFF-0F64-4576-805A-815D54ED0203}" srcOrd="0" destOrd="0" presId="urn:microsoft.com/office/officeart/2008/layout/LinedList"/>
    <dgm:cxn modelId="{0FE689BF-4BEC-4239-B701-6A8417823E0C}" srcId="{23E9B21B-3EC8-4622-BD52-FF67ADA9C847}" destId="{09DBE8AE-DBFA-4B52-AB68-9C4675EE624F}" srcOrd="3" destOrd="0" parTransId="{F788F118-2052-4E73-8C5F-2B0A783B83E2}" sibTransId="{AFDA50F5-87B5-46CC-AD4B-8E0E2BCE0F77}"/>
    <dgm:cxn modelId="{CC2E8CC9-FA27-4A8A-955C-F1800DAB8303}" type="presOf" srcId="{23E9B21B-3EC8-4622-BD52-FF67ADA9C847}" destId="{F21BE789-355E-46E4-B3AA-FB760EE51293}" srcOrd="0" destOrd="0" presId="urn:microsoft.com/office/officeart/2008/layout/LinedList"/>
    <dgm:cxn modelId="{9F0FA5DC-A2C8-4997-85BC-03E0D0B6E499}" srcId="{23E9B21B-3EC8-4622-BD52-FF67ADA9C847}" destId="{B7BC0514-652D-4F23-B42D-9DE88DA62CB6}" srcOrd="6" destOrd="0" parTransId="{2B509DE2-A1D1-463E-913C-C52ACC0B05F5}" sibTransId="{4068D905-E690-46D5-9899-DD4C50672E31}"/>
    <dgm:cxn modelId="{EEA4CFE0-9F94-482D-A381-D663A2E58E04}" srcId="{23E9B21B-3EC8-4622-BD52-FF67ADA9C847}" destId="{DC68ED3D-98FD-41E7-8719-7426C8711343}" srcOrd="5" destOrd="0" parTransId="{F5D1FF59-757E-48F9-A5FD-CDBF491B3AAE}" sibTransId="{630BEF02-014B-49FF-9E64-97B58EF4F2D5}"/>
    <dgm:cxn modelId="{7C1B3BC0-3646-4F0E-B703-52923056247F}" type="presParOf" srcId="{F21BE789-355E-46E4-B3AA-FB760EE51293}" destId="{46065353-AAD2-4DC2-9E91-4467EA7B2B20}" srcOrd="0" destOrd="0" presId="urn:microsoft.com/office/officeart/2008/layout/LinedList"/>
    <dgm:cxn modelId="{4C4D4D7A-4AF7-4161-854F-769E1D6AC4C5}" type="presParOf" srcId="{F21BE789-355E-46E4-B3AA-FB760EE51293}" destId="{BB884559-412F-4595-AA96-A180E7D279B4}" srcOrd="1" destOrd="0" presId="urn:microsoft.com/office/officeart/2008/layout/LinedList"/>
    <dgm:cxn modelId="{B45197AA-C731-4E26-AF26-E2310F67297E}" type="presParOf" srcId="{BB884559-412F-4595-AA96-A180E7D279B4}" destId="{E3E60D33-2F5C-47D3-9560-30C5C0561523}" srcOrd="0" destOrd="0" presId="urn:microsoft.com/office/officeart/2008/layout/LinedList"/>
    <dgm:cxn modelId="{C758A35B-7FCE-47F2-91D1-F19B82528898}" type="presParOf" srcId="{BB884559-412F-4595-AA96-A180E7D279B4}" destId="{B664890D-8B11-47E9-B63E-2A6C2D37DAC6}" srcOrd="1" destOrd="0" presId="urn:microsoft.com/office/officeart/2008/layout/LinedList"/>
    <dgm:cxn modelId="{F6FCE912-CEA2-413B-9CC7-DF5E2AC831D1}" type="presParOf" srcId="{F21BE789-355E-46E4-B3AA-FB760EE51293}" destId="{7039A5BA-5C73-49DE-B81A-669ECE2A98F8}" srcOrd="2" destOrd="0" presId="urn:microsoft.com/office/officeart/2008/layout/LinedList"/>
    <dgm:cxn modelId="{8BF4AEE8-FAB2-4612-BECC-2C3001F0264E}" type="presParOf" srcId="{F21BE789-355E-46E4-B3AA-FB760EE51293}" destId="{8D30FA4A-05A7-4A63-AF0E-5D7E75E8CDBC}" srcOrd="3" destOrd="0" presId="urn:microsoft.com/office/officeart/2008/layout/LinedList"/>
    <dgm:cxn modelId="{C84E35AB-3742-4091-8F24-E940FE148452}" type="presParOf" srcId="{8D30FA4A-05A7-4A63-AF0E-5D7E75E8CDBC}" destId="{7BE84159-80F5-4F2A-8289-FF6421D07FAE}" srcOrd="0" destOrd="0" presId="urn:microsoft.com/office/officeart/2008/layout/LinedList"/>
    <dgm:cxn modelId="{B844C038-77EA-438E-B5CA-810DD18E52DA}" type="presParOf" srcId="{8D30FA4A-05A7-4A63-AF0E-5D7E75E8CDBC}" destId="{41F9899B-29C1-42C6-85D8-490E6CB7B854}" srcOrd="1" destOrd="0" presId="urn:microsoft.com/office/officeart/2008/layout/LinedList"/>
    <dgm:cxn modelId="{2CE3EF9C-6837-4EE5-965E-0C8ECB30E256}" type="presParOf" srcId="{F21BE789-355E-46E4-B3AA-FB760EE51293}" destId="{5A6453A5-58D5-4C93-9950-6DC629DF8948}" srcOrd="4" destOrd="0" presId="urn:microsoft.com/office/officeart/2008/layout/LinedList"/>
    <dgm:cxn modelId="{8D169C8C-42B2-4A3C-AC6C-60BBE975594A}" type="presParOf" srcId="{F21BE789-355E-46E4-B3AA-FB760EE51293}" destId="{53E49FE6-4FA8-4D33-B424-2D805A2619C1}" srcOrd="5" destOrd="0" presId="urn:microsoft.com/office/officeart/2008/layout/LinedList"/>
    <dgm:cxn modelId="{EC3B854D-7CBD-4991-811F-A1EBA9BEEAFF}" type="presParOf" srcId="{53E49FE6-4FA8-4D33-B424-2D805A2619C1}" destId="{DEC92AFF-0F64-4576-805A-815D54ED0203}" srcOrd="0" destOrd="0" presId="urn:microsoft.com/office/officeart/2008/layout/LinedList"/>
    <dgm:cxn modelId="{7D498123-9DF5-4642-8787-444E5FB3714C}" type="presParOf" srcId="{53E49FE6-4FA8-4D33-B424-2D805A2619C1}" destId="{0FB25B33-5558-4E02-BB9F-2653ACDAF80D}" srcOrd="1" destOrd="0" presId="urn:microsoft.com/office/officeart/2008/layout/LinedList"/>
    <dgm:cxn modelId="{02BFF038-5C92-4CDD-9F1E-410C2AC03D1F}" type="presParOf" srcId="{F21BE789-355E-46E4-B3AA-FB760EE51293}" destId="{BF568763-332E-4C3C-8A0D-7087082784B6}" srcOrd="6" destOrd="0" presId="urn:microsoft.com/office/officeart/2008/layout/LinedList"/>
    <dgm:cxn modelId="{DC7A9D6B-A109-4275-A1F1-5722EA40E1A1}" type="presParOf" srcId="{F21BE789-355E-46E4-B3AA-FB760EE51293}" destId="{2CDE3974-B2E9-4337-873D-784A3F6CF208}" srcOrd="7" destOrd="0" presId="urn:microsoft.com/office/officeart/2008/layout/LinedList"/>
    <dgm:cxn modelId="{04B8EB16-AD41-4309-BB2B-B5DFF8D9F894}" type="presParOf" srcId="{2CDE3974-B2E9-4337-873D-784A3F6CF208}" destId="{B861C7E9-BBCF-4160-B5BC-0B75182B2956}" srcOrd="0" destOrd="0" presId="urn:microsoft.com/office/officeart/2008/layout/LinedList"/>
    <dgm:cxn modelId="{10A03B71-49D1-4A08-BD9C-0DFE8C6D0B41}" type="presParOf" srcId="{2CDE3974-B2E9-4337-873D-784A3F6CF208}" destId="{18503B73-2638-4FD1-8946-3F07837A6799}" srcOrd="1" destOrd="0" presId="urn:microsoft.com/office/officeart/2008/layout/LinedList"/>
    <dgm:cxn modelId="{136A1514-4E9D-429C-A09A-B55D48DC9923}" type="presParOf" srcId="{F21BE789-355E-46E4-B3AA-FB760EE51293}" destId="{5F97B673-25C1-441C-B029-FE7519FEBAB7}" srcOrd="8" destOrd="0" presId="urn:microsoft.com/office/officeart/2008/layout/LinedList"/>
    <dgm:cxn modelId="{B95CA740-5C04-4CA0-A3F1-3EFDB69A3794}" type="presParOf" srcId="{F21BE789-355E-46E4-B3AA-FB760EE51293}" destId="{09EFD5A3-47D9-4132-A8C2-AFDEAC954E5C}" srcOrd="9" destOrd="0" presId="urn:microsoft.com/office/officeart/2008/layout/LinedList"/>
    <dgm:cxn modelId="{3A8A2068-23C7-406D-BB9F-432AAF605831}" type="presParOf" srcId="{09EFD5A3-47D9-4132-A8C2-AFDEAC954E5C}" destId="{BF533F05-8E67-4732-AC5D-8EADE1DCB207}" srcOrd="0" destOrd="0" presId="urn:microsoft.com/office/officeart/2008/layout/LinedList"/>
    <dgm:cxn modelId="{55A89B4F-5709-442E-96DF-795A3BF17F7D}" type="presParOf" srcId="{09EFD5A3-47D9-4132-A8C2-AFDEAC954E5C}" destId="{BF664FB8-C42D-44A6-8507-42A6F81C2505}" srcOrd="1" destOrd="0" presId="urn:microsoft.com/office/officeart/2008/layout/LinedList"/>
    <dgm:cxn modelId="{10DB83C6-F3ED-4614-B307-EA9C14102044}" type="presParOf" srcId="{F21BE789-355E-46E4-B3AA-FB760EE51293}" destId="{BADD8BD1-5370-4C7A-A7E9-C2161DB3B305}" srcOrd="10" destOrd="0" presId="urn:microsoft.com/office/officeart/2008/layout/LinedList"/>
    <dgm:cxn modelId="{F5A1BDCE-9767-4028-82BE-E8C23566D65C}" type="presParOf" srcId="{F21BE789-355E-46E4-B3AA-FB760EE51293}" destId="{D16E3897-97C8-4391-9FD6-BCFEFB20FE50}" srcOrd="11" destOrd="0" presId="urn:microsoft.com/office/officeart/2008/layout/LinedList"/>
    <dgm:cxn modelId="{36F19AC6-1F55-43B3-8057-32B02695D5CB}" type="presParOf" srcId="{D16E3897-97C8-4391-9FD6-BCFEFB20FE50}" destId="{2BBADB04-A57A-44EE-966E-0B3EEE9D72F0}" srcOrd="0" destOrd="0" presId="urn:microsoft.com/office/officeart/2008/layout/LinedList"/>
    <dgm:cxn modelId="{0C3B13FF-9644-4A3E-8F2D-012331775B64}" type="presParOf" srcId="{D16E3897-97C8-4391-9FD6-BCFEFB20FE50}" destId="{82437980-AFF2-4DBC-9721-C854830C9329}" srcOrd="1" destOrd="0" presId="urn:microsoft.com/office/officeart/2008/layout/LinedList"/>
    <dgm:cxn modelId="{B651EEB9-7ECA-4E33-850B-764BE2D752D8}" type="presParOf" srcId="{F21BE789-355E-46E4-B3AA-FB760EE51293}" destId="{7BB3B6EE-4158-440F-8FB9-54EC3A3073A1}" srcOrd="12" destOrd="0" presId="urn:microsoft.com/office/officeart/2008/layout/LinedList"/>
    <dgm:cxn modelId="{D80496C7-7244-41A7-B905-8BBD95F3A119}" type="presParOf" srcId="{F21BE789-355E-46E4-B3AA-FB760EE51293}" destId="{C59C62EC-7FC6-4CC5-808B-261531C80CFF}" srcOrd="13" destOrd="0" presId="urn:microsoft.com/office/officeart/2008/layout/LinedList"/>
    <dgm:cxn modelId="{3A78525F-11BE-489F-A884-F35DE388F64B}" type="presParOf" srcId="{C59C62EC-7FC6-4CC5-808B-261531C80CFF}" destId="{AAE2FF91-E3CC-4585-A4D0-CC92170384F7}" srcOrd="0" destOrd="0" presId="urn:microsoft.com/office/officeart/2008/layout/LinedList"/>
    <dgm:cxn modelId="{3C77F311-BDB3-4502-BBE1-7F49AD81F383}" type="presParOf" srcId="{C59C62EC-7FC6-4CC5-808B-261531C80CFF}" destId="{509CA26E-8A1C-410D-8954-62C27B6AEFC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60DBB-1EB0-4A10-BF33-076F4A2B4142}"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281FAB66-BAEA-421C-B745-1406C6380BB2}">
      <dgm:prSet custT="1"/>
      <dgm:spPr>
        <a:xfrm>
          <a:off x="1598279" y="659206"/>
          <a:ext cx="9994279" cy="1383792"/>
        </a:xfrm>
        <a:prstGeom prst="rect">
          <a:avLst/>
        </a:prstGeom>
        <a:noFill/>
        <a:ln>
          <a:noFill/>
        </a:ln>
        <a:effectLst/>
      </dgm:spPr>
      <dgm:t>
        <a:bodyPr/>
        <a:lstStyle/>
        <a:p>
          <a:pPr>
            <a:lnSpc>
              <a:spcPct val="100000"/>
            </a:lnSpc>
            <a:buNone/>
          </a:pPr>
          <a:r>
            <a:rPr lang="en-US" sz="1600" i="1" dirty="0">
              <a:solidFill>
                <a:sysClr val="windowText" lastClr="000000">
                  <a:hueOff val="0"/>
                  <a:satOff val="0"/>
                  <a:lumOff val="0"/>
                  <a:alphaOff val="0"/>
                </a:sysClr>
              </a:solidFill>
              <a:latin typeface="Calibri Light" panose="020F0302020204030204"/>
              <a:ea typeface="+mn-ea"/>
              <a:cs typeface="+mn-cs"/>
            </a:rPr>
            <a:t>A Home site</a:t>
          </a:r>
          <a:r>
            <a:rPr lang="en-US" sz="1600" dirty="0">
              <a:solidFill>
                <a:sysClr val="windowText" lastClr="000000">
                  <a:hueOff val="0"/>
                  <a:satOff val="0"/>
                  <a:lumOff val="0"/>
                  <a:alphaOff val="0"/>
                </a:sysClr>
              </a:solidFill>
              <a:latin typeface="Calibri Light" panose="020F0302020204030204"/>
              <a:ea typeface="+mn-ea"/>
              <a:cs typeface="+mn-cs"/>
            </a:rPr>
            <a:t> is the landing page that brings together news, content, conversations and video to deliver an engaging experience that reflects an organization’s voice, priorities and brand.</a:t>
          </a:r>
        </a:p>
      </dgm:t>
    </dgm:pt>
    <dgm:pt modelId="{1B8DCEC2-4359-4092-945A-229C98FD6C35}" type="parTrans" cxnId="{0A0B9E08-75D8-4569-B413-9DDA67E4BA3B}">
      <dgm:prSet/>
      <dgm:spPr/>
      <dgm:t>
        <a:bodyPr/>
        <a:lstStyle/>
        <a:p>
          <a:pPr>
            <a:lnSpc>
              <a:spcPct val="150000"/>
            </a:lnSpc>
          </a:pPr>
          <a:endParaRPr lang="en-US" sz="2400"/>
        </a:p>
      </dgm:t>
    </dgm:pt>
    <dgm:pt modelId="{10169753-EAA6-4E29-81E0-A076C7A4808F}" type="sibTrans" cxnId="{0A0B9E08-75D8-4569-B413-9DDA67E4BA3B}">
      <dgm:prSet/>
      <dgm:spPr/>
      <dgm:t>
        <a:bodyPr/>
        <a:lstStyle/>
        <a:p>
          <a:pPr>
            <a:lnSpc>
              <a:spcPct val="150000"/>
            </a:lnSpc>
          </a:pPr>
          <a:endParaRPr lang="en-US" sz="2400"/>
        </a:p>
      </dgm:t>
    </dgm:pt>
    <dgm:pt modelId="{446B2487-CB60-4652-A8C6-01C849CC7BC9}">
      <dgm:prSet custT="1"/>
      <dgm:spPr>
        <a:xfrm>
          <a:off x="1598279" y="2395408"/>
          <a:ext cx="9994279" cy="1383792"/>
        </a:xfrm>
        <a:prstGeom prst="rect">
          <a:avLst/>
        </a:prstGeom>
        <a:noFill/>
        <a:ln>
          <a:noFill/>
        </a:ln>
        <a:effectLst/>
      </dgm:spPr>
      <dgm:t>
        <a:bodyPr/>
        <a:lstStyle/>
        <a:p>
          <a:pPr>
            <a:lnSpc>
              <a:spcPct val="100000"/>
            </a:lnSpc>
            <a:buNone/>
          </a:pPr>
          <a:r>
            <a:rPr lang="en-US" sz="1600" i="1" dirty="0">
              <a:solidFill>
                <a:sysClr val="windowText" lastClr="000000">
                  <a:hueOff val="0"/>
                  <a:satOff val="0"/>
                  <a:lumOff val="0"/>
                  <a:alphaOff val="0"/>
                </a:sysClr>
              </a:solidFill>
              <a:latin typeface="Calibri Light" panose="020F0302020204030204"/>
              <a:ea typeface="+mn-ea"/>
              <a:cs typeface="+mn-cs"/>
            </a:rPr>
            <a:t>Home sites</a:t>
          </a:r>
          <a:r>
            <a:rPr lang="en-US" sz="1600" dirty="0">
              <a:solidFill>
                <a:sysClr val="windowText" lastClr="000000">
                  <a:hueOff val="0"/>
                  <a:satOff val="0"/>
                  <a:lumOff val="0"/>
                  <a:alphaOff val="0"/>
                </a:sysClr>
              </a:solidFill>
              <a:latin typeface="Calibri Light" panose="020F0302020204030204"/>
              <a:ea typeface="+mn-ea"/>
              <a:cs typeface="+mn-cs"/>
            </a:rPr>
            <a:t> connect the digital estate with enterprise search and navigation and deliver a dynamic and highly personalized experience powered by AI, so you can connect with the information and activities that matter to you, across your devices. </a:t>
          </a:r>
        </a:p>
      </dgm:t>
    </dgm:pt>
    <dgm:pt modelId="{78CBD858-7C97-47E4-B7DD-9C996F647E40}" type="parTrans" cxnId="{94154806-DE70-49F0-8FC6-25CF91C49275}">
      <dgm:prSet/>
      <dgm:spPr/>
      <dgm:t>
        <a:bodyPr/>
        <a:lstStyle/>
        <a:p>
          <a:pPr>
            <a:lnSpc>
              <a:spcPct val="150000"/>
            </a:lnSpc>
          </a:pPr>
          <a:endParaRPr lang="en-US" sz="2400"/>
        </a:p>
      </dgm:t>
    </dgm:pt>
    <dgm:pt modelId="{DE7E1B8E-5830-4F1D-8E9F-F46A6D88B171}" type="sibTrans" cxnId="{94154806-DE70-49F0-8FC6-25CF91C49275}">
      <dgm:prSet/>
      <dgm:spPr/>
      <dgm:t>
        <a:bodyPr/>
        <a:lstStyle/>
        <a:p>
          <a:pPr>
            <a:lnSpc>
              <a:spcPct val="150000"/>
            </a:lnSpc>
          </a:pPr>
          <a:endParaRPr lang="en-US" sz="2400"/>
        </a:p>
      </dgm:t>
    </dgm:pt>
    <dgm:pt modelId="{45943091-276A-477D-ABFD-7CB3DD404B08}" type="pres">
      <dgm:prSet presAssocID="{A1C60DBB-1EB0-4A10-BF33-076F4A2B4142}" presName="root" presStyleCnt="0">
        <dgm:presLayoutVars>
          <dgm:dir/>
          <dgm:resizeHandles val="exact"/>
        </dgm:presLayoutVars>
      </dgm:prSet>
      <dgm:spPr/>
    </dgm:pt>
    <dgm:pt modelId="{98596CF4-7301-48F8-AF18-4F1FB69226A2}" type="pres">
      <dgm:prSet presAssocID="{281FAB66-BAEA-421C-B745-1406C6380BB2}" presName="compNode" presStyleCnt="0"/>
      <dgm:spPr/>
    </dgm:pt>
    <dgm:pt modelId="{1D35FF80-D221-40B2-909E-D82C113B692E}" type="pres">
      <dgm:prSet presAssocID="{281FAB66-BAEA-421C-B745-1406C6380BB2}" presName="bgRect" presStyleLbl="bgShp" presStyleIdx="0" presStyleCnt="2"/>
      <dgm:spPr>
        <a:xfrm>
          <a:off x="0" y="749553"/>
          <a:ext cx="11592559" cy="1383792"/>
        </a:xfrm>
        <a:prstGeom prst="roundRect">
          <a:avLst>
            <a:gd name="adj" fmla="val 10000"/>
          </a:avLst>
        </a:prstGeom>
        <a:solidFill>
          <a:sysClr val="window" lastClr="FFFFFF">
            <a:lumMod val="95000"/>
            <a:hueOff val="0"/>
            <a:satOff val="0"/>
            <a:lumOff val="0"/>
            <a:alphaOff val="0"/>
          </a:sysClr>
        </a:solidFill>
        <a:ln>
          <a:noFill/>
        </a:ln>
        <a:effectLst/>
      </dgm:spPr>
    </dgm:pt>
    <dgm:pt modelId="{46A1376D-5102-4593-A70C-9E3A2994DE68}" type="pres">
      <dgm:prSet presAssocID="{281FAB66-BAEA-421C-B745-1406C6380BB2}" presName="iconRect" presStyleLbl="node1" presStyleIdx="0" presStyleCnt="2"/>
      <dgm:spPr>
        <a:xfrm>
          <a:off x="418597" y="1060907"/>
          <a:ext cx="761085" cy="761085"/>
        </a:xfrm>
        <a:prstGeom prst="rect">
          <a:avLst/>
        </a:prstGeom>
        <a:blipFill>
          <a:blip xmlns:r="http://schemas.openxmlformats.org/officeDocument/2006/relationships" r:embed="rId1">
            <a:duotone>
              <a:srgbClr val="50B4C8">
                <a:shade val="45000"/>
                <a:satMod val="135000"/>
              </a:srgb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noFill/>
          <a:prstDash val="solid"/>
        </a:ln>
        <a:effectLst/>
      </dgm:spPr>
    </dgm:pt>
    <dgm:pt modelId="{9A3F57E9-6D15-4697-B674-B1C98EADF66B}" type="pres">
      <dgm:prSet presAssocID="{281FAB66-BAEA-421C-B745-1406C6380BB2}" presName="spaceRect" presStyleCnt="0"/>
      <dgm:spPr/>
    </dgm:pt>
    <dgm:pt modelId="{2F26AD77-7186-44E0-8C85-13933CC16512}" type="pres">
      <dgm:prSet presAssocID="{281FAB66-BAEA-421C-B745-1406C6380BB2}" presName="parTx" presStyleLbl="revTx" presStyleIdx="0" presStyleCnt="2" custScaleX="115220" custLinFactNeighborX="-3804" custLinFactNeighborY="-6529">
        <dgm:presLayoutVars>
          <dgm:chMax val="0"/>
          <dgm:chPref val="0"/>
        </dgm:presLayoutVars>
      </dgm:prSet>
      <dgm:spPr/>
    </dgm:pt>
    <dgm:pt modelId="{465ED2AF-2D4D-43DD-85F7-BE7E6249D1A2}" type="pres">
      <dgm:prSet presAssocID="{10169753-EAA6-4E29-81E0-A076C7A4808F}" presName="sibTrans" presStyleCnt="0"/>
      <dgm:spPr/>
    </dgm:pt>
    <dgm:pt modelId="{96D36437-7047-44A8-8ED4-A27DE3CF0E3F}" type="pres">
      <dgm:prSet presAssocID="{446B2487-CB60-4652-A8C6-01C849CC7BC9}" presName="compNode" presStyleCnt="0"/>
      <dgm:spPr/>
    </dgm:pt>
    <dgm:pt modelId="{B7F6DCEA-304C-4641-BE2F-A443BB2BAAC8}" type="pres">
      <dgm:prSet presAssocID="{446B2487-CB60-4652-A8C6-01C849CC7BC9}" presName="bgRect" presStyleLbl="bgShp" presStyleIdx="1" presStyleCnt="2"/>
      <dgm:spPr>
        <a:xfrm>
          <a:off x="0" y="2479294"/>
          <a:ext cx="11592559" cy="1383792"/>
        </a:xfrm>
        <a:prstGeom prst="roundRect">
          <a:avLst>
            <a:gd name="adj" fmla="val 10000"/>
          </a:avLst>
        </a:prstGeom>
        <a:solidFill>
          <a:sysClr val="window" lastClr="FFFFFF">
            <a:lumMod val="95000"/>
            <a:hueOff val="0"/>
            <a:satOff val="0"/>
            <a:lumOff val="0"/>
            <a:alphaOff val="0"/>
          </a:sysClr>
        </a:solidFill>
        <a:ln>
          <a:noFill/>
        </a:ln>
        <a:effectLst/>
      </dgm:spPr>
    </dgm:pt>
    <dgm:pt modelId="{1D0012CA-8B16-4456-97E9-7354BF710643}" type="pres">
      <dgm:prSet presAssocID="{446B2487-CB60-4652-A8C6-01C849CC7BC9}" presName="iconRect" presStyleLbl="node1" presStyleIdx="1" presStyleCnt="2"/>
      <dgm:spPr>
        <a:xfrm>
          <a:off x="418597" y="2790647"/>
          <a:ext cx="761085" cy="761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Handshake"/>
        </a:ext>
      </dgm:extLst>
    </dgm:pt>
    <dgm:pt modelId="{1FB7ADDF-A69D-4817-B3B5-F6F2F1EEC74B}" type="pres">
      <dgm:prSet presAssocID="{446B2487-CB60-4652-A8C6-01C849CC7BC9}" presName="spaceRect" presStyleCnt="0"/>
      <dgm:spPr/>
    </dgm:pt>
    <dgm:pt modelId="{884A27E0-5192-4B7A-B03D-D098608D8CF2}" type="pres">
      <dgm:prSet presAssocID="{446B2487-CB60-4652-A8C6-01C849CC7BC9}" presName="parTx" presStyleLbl="revTx" presStyleIdx="1" presStyleCnt="2" custScaleX="109101" custLinFactNeighborX="-6489" custLinFactNeighborY="-2596">
        <dgm:presLayoutVars>
          <dgm:chMax val="0"/>
          <dgm:chPref val="0"/>
        </dgm:presLayoutVars>
      </dgm:prSet>
      <dgm:spPr/>
    </dgm:pt>
  </dgm:ptLst>
  <dgm:cxnLst>
    <dgm:cxn modelId="{94154806-DE70-49F0-8FC6-25CF91C49275}" srcId="{A1C60DBB-1EB0-4A10-BF33-076F4A2B4142}" destId="{446B2487-CB60-4652-A8C6-01C849CC7BC9}" srcOrd="1" destOrd="0" parTransId="{78CBD858-7C97-47E4-B7DD-9C996F647E40}" sibTransId="{DE7E1B8E-5830-4F1D-8E9F-F46A6D88B171}"/>
    <dgm:cxn modelId="{0A0B9E08-75D8-4569-B413-9DDA67E4BA3B}" srcId="{A1C60DBB-1EB0-4A10-BF33-076F4A2B4142}" destId="{281FAB66-BAEA-421C-B745-1406C6380BB2}" srcOrd="0" destOrd="0" parTransId="{1B8DCEC2-4359-4092-945A-229C98FD6C35}" sibTransId="{10169753-EAA6-4E29-81E0-A076C7A4808F}"/>
    <dgm:cxn modelId="{3F5DE979-020C-47D6-92BA-AF9A43F92DB4}" type="presOf" srcId="{281FAB66-BAEA-421C-B745-1406C6380BB2}" destId="{2F26AD77-7186-44E0-8C85-13933CC16512}" srcOrd="0" destOrd="0" presId="urn:microsoft.com/office/officeart/2018/2/layout/IconVerticalSolidList"/>
    <dgm:cxn modelId="{E80ABDBB-E411-4285-ACB5-DABA104A178E}" type="presOf" srcId="{A1C60DBB-1EB0-4A10-BF33-076F4A2B4142}" destId="{45943091-276A-477D-ABFD-7CB3DD404B08}" srcOrd="0" destOrd="0" presId="urn:microsoft.com/office/officeart/2018/2/layout/IconVerticalSolidList"/>
    <dgm:cxn modelId="{F1ED5FD5-D69B-41BD-8A7A-28500CD16AA9}" type="presOf" srcId="{446B2487-CB60-4652-A8C6-01C849CC7BC9}" destId="{884A27E0-5192-4B7A-B03D-D098608D8CF2}" srcOrd="0" destOrd="0" presId="urn:microsoft.com/office/officeart/2018/2/layout/IconVerticalSolidList"/>
    <dgm:cxn modelId="{1AC154AC-16A5-487D-9334-E6E59BADDA33}" type="presParOf" srcId="{45943091-276A-477D-ABFD-7CB3DD404B08}" destId="{98596CF4-7301-48F8-AF18-4F1FB69226A2}" srcOrd="0" destOrd="0" presId="urn:microsoft.com/office/officeart/2018/2/layout/IconVerticalSolidList"/>
    <dgm:cxn modelId="{2CAB40A1-089E-4281-BD6A-29EECCBC47EA}" type="presParOf" srcId="{98596CF4-7301-48F8-AF18-4F1FB69226A2}" destId="{1D35FF80-D221-40B2-909E-D82C113B692E}" srcOrd="0" destOrd="0" presId="urn:microsoft.com/office/officeart/2018/2/layout/IconVerticalSolidList"/>
    <dgm:cxn modelId="{81474D95-34E8-4CE6-BC19-B38A42D83FDB}" type="presParOf" srcId="{98596CF4-7301-48F8-AF18-4F1FB69226A2}" destId="{46A1376D-5102-4593-A70C-9E3A2994DE68}" srcOrd="1" destOrd="0" presId="urn:microsoft.com/office/officeart/2018/2/layout/IconVerticalSolidList"/>
    <dgm:cxn modelId="{CC1D2ADD-254A-45F5-A8A9-2EDF17C2F65B}" type="presParOf" srcId="{98596CF4-7301-48F8-AF18-4F1FB69226A2}" destId="{9A3F57E9-6D15-4697-B674-B1C98EADF66B}" srcOrd="2" destOrd="0" presId="urn:microsoft.com/office/officeart/2018/2/layout/IconVerticalSolidList"/>
    <dgm:cxn modelId="{B17D96CA-44A9-4028-A527-3A5684AB1C86}" type="presParOf" srcId="{98596CF4-7301-48F8-AF18-4F1FB69226A2}" destId="{2F26AD77-7186-44E0-8C85-13933CC16512}" srcOrd="3" destOrd="0" presId="urn:microsoft.com/office/officeart/2018/2/layout/IconVerticalSolidList"/>
    <dgm:cxn modelId="{8E297003-E5C9-471A-91E8-C801A88478C6}" type="presParOf" srcId="{45943091-276A-477D-ABFD-7CB3DD404B08}" destId="{465ED2AF-2D4D-43DD-85F7-BE7E6249D1A2}" srcOrd="1" destOrd="0" presId="urn:microsoft.com/office/officeart/2018/2/layout/IconVerticalSolidList"/>
    <dgm:cxn modelId="{E2E2B3AB-ED93-428C-B626-2E1AA6385F95}" type="presParOf" srcId="{45943091-276A-477D-ABFD-7CB3DD404B08}" destId="{96D36437-7047-44A8-8ED4-A27DE3CF0E3F}" srcOrd="2" destOrd="0" presId="urn:microsoft.com/office/officeart/2018/2/layout/IconVerticalSolidList"/>
    <dgm:cxn modelId="{097F94A5-F3AB-44C8-83EC-D89C84A5BB32}" type="presParOf" srcId="{96D36437-7047-44A8-8ED4-A27DE3CF0E3F}" destId="{B7F6DCEA-304C-4641-BE2F-A443BB2BAAC8}" srcOrd="0" destOrd="0" presId="urn:microsoft.com/office/officeart/2018/2/layout/IconVerticalSolidList"/>
    <dgm:cxn modelId="{2773DED7-3CCA-4A61-9976-C7CE5D309C9C}" type="presParOf" srcId="{96D36437-7047-44A8-8ED4-A27DE3CF0E3F}" destId="{1D0012CA-8B16-4456-97E9-7354BF710643}" srcOrd="1" destOrd="0" presId="urn:microsoft.com/office/officeart/2018/2/layout/IconVerticalSolidList"/>
    <dgm:cxn modelId="{64F78FB0-B856-45EC-8F23-B09517AB2ABB}" type="presParOf" srcId="{96D36437-7047-44A8-8ED4-A27DE3CF0E3F}" destId="{1FB7ADDF-A69D-4817-B3B5-F6F2F1EEC74B}" srcOrd="2" destOrd="0" presId="urn:microsoft.com/office/officeart/2018/2/layout/IconVerticalSolidList"/>
    <dgm:cxn modelId="{FE9622CF-3AE7-431D-85B5-18CED3E994CF}" type="presParOf" srcId="{96D36437-7047-44A8-8ED4-A27DE3CF0E3F}" destId="{884A27E0-5192-4B7A-B03D-D098608D8C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7E03FD-35CB-4DCF-B529-C88CB0C31A9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B0AFF56-9AF6-4732-A51F-9A96B0333CBF}">
      <dgm:prSet/>
      <dgm:spPr/>
      <dgm:t>
        <a:bodyPr/>
        <a:lstStyle/>
        <a:p>
          <a:r>
            <a:rPr lang="en-US"/>
            <a:t>A SharePoint Home site</a:t>
          </a:r>
        </a:p>
      </dgm:t>
    </dgm:pt>
    <dgm:pt modelId="{59A98CE2-26E1-44CB-989D-1D022D370371}" type="parTrans" cxnId="{5DB7911D-E230-4111-898A-E219E3F94423}">
      <dgm:prSet/>
      <dgm:spPr/>
      <dgm:t>
        <a:bodyPr/>
        <a:lstStyle/>
        <a:p>
          <a:endParaRPr lang="en-US"/>
        </a:p>
      </dgm:t>
    </dgm:pt>
    <dgm:pt modelId="{EA4BCE95-6E3D-4A29-ACAC-81419740ACA6}" type="sibTrans" cxnId="{5DB7911D-E230-4111-898A-E219E3F94423}">
      <dgm:prSet/>
      <dgm:spPr/>
      <dgm:t>
        <a:bodyPr/>
        <a:lstStyle/>
        <a:p>
          <a:endParaRPr lang="en-US"/>
        </a:p>
      </dgm:t>
    </dgm:pt>
    <dgm:pt modelId="{A99E30A6-9CC8-43C5-995A-C376DE7537D6}">
      <dgm:prSet/>
      <dgm:spPr/>
      <dgm:t>
        <a:bodyPr/>
        <a:lstStyle/>
        <a:p>
          <a:r>
            <a:rPr lang="en-US" dirty="0"/>
            <a:t>is a modern communication site in your Microsoft 365 environment</a:t>
          </a:r>
        </a:p>
      </dgm:t>
    </dgm:pt>
    <dgm:pt modelId="{2CEF8C84-58AA-41E2-AC4C-935A8AB292A1}" type="parTrans" cxnId="{60ADF6E2-1237-454F-A857-02E25B72E90B}">
      <dgm:prSet/>
      <dgm:spPr/>
      <dgm:t>
        <a:bodyPr/>
        <a:lstStyle/>
        <a:p>
          <a:endParaRPr lang="en-US"/>
        </a:p>
      </dgm:t>
    </dgm:pt>
    <dgm:pt modelId="{712B1E6D-68AF-4D40-9620-16EE84A749A8}" type="sibTrans" cxnId="{60ADF6E2-1237-454F-A857-02E25B72E90B}">
      <dgm:prSet/>
      <dgm:spPr/>
      <dgm:t>
        <a:bodyPr/>
        <a:lstStyle/>
        <a:p>
          <a:endParaRPr lang="en-US"/>
        </a:p>
      </dgm:t>
    </dgm:pt>
    <dgm:pt modelId="{65C26903-1519-4B79-9654-F8F756AFABD6}">
      <dgm:prSet/>
      <dgm:spPr/>
      <dgm:t>
        <a:bodyPr/>
        <a:lstStyle/>
        <a:p>
          <a:r>
            <a:rPr lang="en-US"/>
            <a:t>serves as the top-level landing page</a:t>
          </a:r>
        </a:p>
      </dgm:t>
    </dgm:pt>
    <dgm:pt modelId="{2DCEB260-DF59-4AA0-9249-F3AEA55C7E83}" type="parTrans" cxnId="{13D5E1D2-DCBB-4962-AAD5-EC70455A1FE8}">
      <dgm:prSet/>
      <dgm:spPr/>
      <dgm:t>
        <a:bodyPr/>
        <a:lstStyle/>
        <a:p>
          <a:endParaRPr lang="en-US"/>
        </a:p>
      </dgm:t>
    </dgm:pt>
    <dgm:pt modelId="{578B9BB5-95C4-4F24-B5D5-E6153B91FD27}" type="sibTrans" cxnId="{13D5E1D2-DCBB-4962-AAD5-EC70455A1FE8}">
      <dgm:prSet/>
      <dgm:spPr/>
      <dgm:t>
        <a:bodyPr/>
        <a:lstStyle/>
        <a:p>
          <a:endParaRPr lang="en-US"/>
        </a:p>
      </dgm:t>
    </dgm:pt>
    <dgm:pt modelId="{C9AC1DF0-2F4D-4039-9E21-5A3C72C023F4}">
      <dgm:prSet/>
      <dgm:spPr/>
      <dgm:t>
        <a:bodyPr/>
        <a:lstStyle/>
        <a:p>
          <a:r>
            <a:rPr lang="en-US"/>
            <a:t>brings together news, content, conversations and video to deliver an engaging experience</a:t>
          </a:r>
        </a:p>
      </dgm:t>
    </dgm:pt>
    <dgm:pt modelId="{125D0648-2E84-4C99-A1BF-24658FBF20BD}" type="parTrans" cxnId="{CFD0F7F1-2A05-4D9A-B495-105F096A00BD}">
      <dgm:prSet/>
      <dgm:spPr/>
      <dgm:t>
        <a:bodyPr/>
        <a:lstStyle/>
        <a:p>
          <a:endParaRPr lang="en-US"/>
        </a:p>
      </dgm:t>
    </dgm:pt>
    <dgm:pt modelId="{ADEE8BC9-754E-4EE8-8581-53CBF8C35B52}" type="sibTrans" cxnId="{CFD0F7F1-2A05-4D9A-B495-105F096A00BD}">
      <dgm:prSet/>
      <dgm:spPr/>
      <dgm:t>
        <a:bodyPr/>
        <a:lstStyle/>
        <a:p>
          <a:endParaRPr lang="en-US"/>
        </a:p>
      </dgm:t>
    </dgm:pt>
    <dgm:pt modelId="{F9F4F0CA-F61F-4A68-9A67-62CEFA5772CD}">
      <dgm:prSet/>
      <dgm:spPr/>
      <dgm:t>
        <a:bodyPr/>
        <a:lstStyle/>
        <a:p>
          <a:r>
            <a:rPr lang="en-US"/>
            <a:t>reflects your organization’s voice, priorities and brand.</a:t>
          </a:r>
        </a:p>
      </dgm:t>
    </dgm:pt>
    <dgm:pt modelId="{BFF1C5C5-932A-4C89-87B9-C2E9B0E8E041}" type="parTrans" cxnId="{1C6BF87E-3C0A-4F57-A53A-A4F24C200A6D}">
      <dgm:prSet/>
      <dgm:spPr/>
      <dgm:t>
        <a:bodyPr/>
        <a:lstStyle/>
        <a:p>
          <a:endParaRPr lang="en-US"/>
        </a:p>
      </dgm:t>
    </dgm:pt>
    <dgm:pt modelId="{CF3AF7D7-5091-4E68-BBA7-FBBDCA3BA534}" type="sibTrans" cxnId="{1C6BF87E-3C0A-4F57-A53A-A4F24C200A6D}">
      <dgm:prSet/>
      <dgm:spPr/>
      <dgm:t>
        <a:bodyPr/>
        <a:lstStyle/>
        <a:p>
          <a:endParaRPr lang="en-US"/>
        </a:p>
      </dgm:t>
    </dgm:pt>
    <dgm:pt modelId="{7AB4C72C-D1F2-4FBB-ADA9-CFFC53235514}">
      <dgm:prSet/>
      <dgm:spPr/>
      <dgm:t>
        <a:bodyPr/>
        <a:lstStyle/>
        <a:p>
          <a:r>
            <a:rPr lang="en-US"/>
            <a:t>It is NOT a new modern site template. </a:t>
          </a:r>
        </a:p>
      </dgm:t>
    </dgm:pt>
    <dgm:pt modelId="{7E5ACC1E-825F-4D2B-AC24-24796FC4ED37}" type="parTrans" cxnId="{18EDC133-679C-4046-9C72-2C59E2FA7F61}">
      <dgm:prSet/>
      <dgm:spPr/>
      <dgm:t>
        <a:bodyPr/>
        <a:lstStyle/>
        <a:p>
          <a:endParaRPr lang="en-US"/>
        </a:p>
      </dgm:t>
    </dgm:pt>
    <dgm:pt modelId="{421AE272-AB1D-484B-99F6-AAEF6C889945}" type="sibTrans" cxnId="{18EDC133-679C-4046-9C72-2C59E2FA7F61}">
      <dgm:prSet/>
      <dgm:spPr/>
      <dgm:t>
        <a:bodyPr/>
        <a:lstStyle/>
        <a:p>
          <a:endParaRPr lang="en-US"/>
        </a:p>
      </dgm:t>
    </dgm:pt>
    <dgm:pt modelId="{DCFE679E-F853-4179-9D3F-AACA5297D9C9}">
      <dgm:prSet/>
      <dgm:spPr/>
      <dgm:t>
        <a:bodyPr/>
        <a:lstStyle/>
        <a:p>
          <a:r>
            <a:rPr lang="en-US"/>
            <a:t>It is NOT a new design for communication sites</a:t>
          </a:r>
        </a:p>
      </dgm:t>
    </dgm:pt>
    <dgm:pt modelId="{9FCD33AD-6B21-47CC-8113-190F15DD8DD2}" type="parTrans" cxnId="{1D535A2D-8F6B-4DA9-AA30-BF7BD3490B6F}">
      <dgm:prSet/>
      <dgm:spPr/>
      <dgm:t>
        <a:bodyPr/>
        <a:lstStyle/>
        <a:p>
          <a:endParaRPr lang="en-US"/>
        </a:p>
      </dgm:t>
    </dgm:pt>
    <dgm:pt modelId="{EDFF02A3-68E8-4B45-8DFE-158527663102}" type="sibTrans" cxnId="{1D535A2D-8F6B-4DA9-AA30-BF7BD3490B6F}">
      <dgm:prSet/>
      <dgm:spPr/>
      <dgm:t>
        <a:bodyPr/>
        <a:lstStyle/>
        <a:p>
          <a:endParaRPr lang="en-US"/>
        </a:p>
      </dgm:t>
    </dgm:pt>
    <dgm:pt modelId="{6E857B70-46D7-434E-8665-181461CC5008}" type="pres">
      <dgm:prSet presAssocID="{637E03FD-35CB-4DCF-B529-C88CB0C31A96}" presName="linear" presStyleCnt="0">
        <dgm:presLayoutVars>
          <dgm:animLvl val="lvl"/>
          <dgm:resizeHandles val="exact"/>
        </dgm:presLayoutVars>
      </dgm:prSet>
      <dgm:spPr/>
    </dgm:pt>
    <dgm:pt modelId="{7C4E919A-07E6-4016-9DFB-75E16DBB9AA9}" type="pres">
      <dgm:prSet presAssocID="{DB0AFF56-9AF6-4732-A51F-9A96B0333CBF}" presName="parentText" presStyleLbl="node1" presStyleIdx="0" presStyleCnt="3">
        <dgm:presLayoutVars>
          <dgm:chMax val="0"/>
          <dgm:bulletEnabled val="1"/>
        </dgm:presLayoutVars>
      </dgm:prSet>
      <dgm:spPr/>
    </dgm:pt>
    <dgm:pt modelId="{32EB2E52-8EFB-400E-B18D-B486308AEF59}" type="pres">
      <dgm:prSet presAssocID="{DB0AFF56-9AF6-4732-A51F-9A96B0333CBF}" presName="childText" presStyleLbl="revTx" presStyleIdx="0" presStyleCnt="1">
        <dgm:presLayoutVars>
          <dgm:bulletEnabled val="1"/>
        </dgm:presLayoutVars>
      </dgm:prSet>
      <dgm:spPr/>
    </dgm:pt>
    <dgm:pt modelId="{219107E0-8CC2-4BF8-BC96-7EB55BB16503}" type="pres">
      <dgm:prSet presAssocID="{7AB4C72C-D1F2-4FBB-ADA9-CFFC53235514}" presName="parentText" presStyleLbl="node1" presStyleIdx="1" presStyleCnt="3">
        <dgm:presLayoutVars>
          <dgm:chMax val="0"/>
          <dgm:bulletEnabled val="1"/>
        </dgm:presLayoutVars>
      </dgm:prSet>
      <dgm:spPr/>
    </dgm:pt>
    <dgm:pt modelId="{27720747-8FE4-4CC2-B07C-7336710063CE}" type="pres">
      <dgm:prSet presAssocID="{421AE272-AB1D-484B-99F6-AAEF6C889945}" presName="spacer" presStyleCnt="0"/>
      <dgm:spPr/>
    </dgm:pt>
    <dgm:pt modelId="{3F76B718-89E4-42DF-9C8A-74CD598D914D}" type="pres">
      <dgm:prSet presAssocID="{DCFE679E-F853-4179-9D3F-AACA5297D9C9}" presName="parentText" presStyleLbl="node1" presStyleIdx="2" presStyleCnt="3">
        <dgm:presLayoutVars>
          <dgm:chMax val="0"/>
          <dgm:bulletEnabled val="1"/>
        </dgm:presLayoutVars>
      </dgm:prSet>
      <dgm:spPr/>
    </dgm:pt>
  </dgm:ptLst>
  <dgm:cxnLst>
    <dgm:cxn modelId="{5DB7911D-E230-4111-898A-E219E3F94423}" srcId="{637E03FD-35CB-4DCF-B529-C88CB0C31A96}" destId="{DB0AFF56-9AF6-4732-A51F-9A96B0333CBF}" srcOrd="0" destOrd="0" parTransId="{59A98CE2-26E1-44CB-989D-1D022D370371}" sibTransId="{EA4BCE95-6E3D-4A29-ACAC-81419740ACA6}"/>
    <dgm:cxn modelId="{8BD2E72B-BD30-4F75-BFAE-BC7502845849}" type="presOf" srcId="{A99E30A6-9CC8-43C5-995A-C376DE7537D6}" destId="{32EB2E52-8EFB-400E-B18D-B486308AEF59}" srcOrd="0" destOrd="0" presId="urn:microsoft.com/office/officeart/2005/8/layout/vList2"/>
    <dgm:cxn modelId="{1D535A2D-8F6B-4DA9-AA30-BF7BD3490B6F}" srcId="{637E03FD-35CB-4DCF-B529-C88CB0C31A96}" destId="{DCFE679E-F853-4179-9D3F-AACA5297D9C9}" srcOrd="2" destOrd="0" parTransId="{9FCD33AD-6B21-47CC-8113-190F15DD8DD2}" sibTransId="{EDFF02A3-68E8-4B45-8DFE-158527663102}"/>
    <dgm:cxn modelId="{18EDC133-679C-4046-9C72-2C59E2FA7F61}" srcId="{637E03FD-35CB-4DCF-B529-C88CB0C31A96}" destId="{7AB4C72C-D1F2-4FBB-ADA9-CFFC53235514}" srcOrd="1" destOrd="0" parTransId="{7E5ACC1E-825F-4D2B-AC24-24796FC4ED37}" sibTransId="{421AE272-AB1D-484B-99F6-AAEF6C889945}"/>
    <dgm:cxn modelId="{29509E6E-C2BD-417D-8192-7624BFB3557A}" type="presOf" srcId="{C9AC1DF0-2F4D-4039-9E21-5A3C72C023F4}" destId="{32EB2E52-8EFB-400E-B18D-B486308AEF59}" srcOrd="0" destOrd="2" presId="urn:microsoft.com/office/officeart/2005/8/layout/vList2"/>
    <dgm:cxn modelId="{41145F7A-4820-49CC-8601-A1DBAF0D38EE}" type="presOf" srcId="{DB0AFF56-9AF6-4732-A51F-9A96B0333CBF}" destId="{7C4E919A-07E6-4016-9DFB-75E16DBB9AA9}" srcOrd="0" destOrd="0" presId="urn:microsoft.com/office/officeart/2005/8/layout/vList2"/>
    <dgm:cxn modelId="{8EDD3E7E-1B1A-4C53-8C26-88F25F7552FB}" type="presOf" srcId="{65C26903-1519-4B79-9654-F8F756AFABD6}" destId="{32EB2E52-8EFB-400E-B18D-B486308AEF59}" srcOrd="0" destOrd="1" presId="urn:microsoft.com/office/officeart/2005/8/layout/vList2"/>
    <dgm:cxn modelId="{1C6BF87E-3C0A-4F57-A53A-A4F24C200A6D}" srcId="{DB0AFF56-9AF6-4732-A51F-9A96B0333CBF}" destId="{F9F4F0CA-F61F-4A68-9A67-62CEFA5772CD}" srcOrd="3" destOrd="0" parTransId="{BFF1C5C5-932A-4C89-87B9-C2E9B0E8E041}" sibTransId="{CF3AF7D7-5091-4E68-BBA7-FBBDCA3BA534}"/>
    <dgm:cxn modelId="{C4BEA9B2-B017-4B34-9F2B-4C5B9A44769C}" type="presOf" srcId="{DCFE679E-F853-4179-9D3F-AACA5297D9C9}" destId="{3F76B718-89E4-42DF-9C8A-74CD598D914D}" srcOrd="0" destOrd="0" presId="urn:microsoft.com/office/officeart/2005/8/layout/vList2"/>
    <dgm:cxn modelId="{E4D1D2C1-8543-49DE-8259-483FD201A664}" type="presOf" srcId="{F9F4F0CA-F61F-4A68-9A67-62CEFA5772CD}" destId="{32EB2E52-8EFB-400E-B18D-B486308AEF59}" srcOrd="0" destOrd="3" presId="urn:microsoft.com/office/officeart/2005/8/layout/vList2"/>
    <dgm:cxn modelId="{ABA1F4C8-A0CD-48DB-9748-373A5DB0AB1C}" type="presOf" srcId="{637E03FD-35CB-4DCF-B529-C88CB0C31A96}" destId="{6E857B70-46D7-434E-8665-181461CC5008}" srcOrd="0" destOrd="0" presId="urn:microsoft.com/office/officeart/2005/8/layout/vList2"/>
    <dgm:cxn modelId="{13D5E1D2-DCBB-4962-AAD5-EC70455A1FE8}" srcId="{DB0AFF56-9AF6-4732-A51F-9A96B0333CBF}" destId="{65C26903-1519-4B79-9654-F8F756AFABD6}" srcOrd="1" destOrd="0" parTransId="{2DCEB260-DF59-4AA0-9249-F3AEA55C7E83}" sibTransId="{578B9BB5-95C4-4F24-B5D5-E6153B91FD27}"/>
    <dgm:cxn modelId="{60ADF6E2-1237-454F-A857-02E25B72E90B}" srcId="{DB0AFF56-9AF6-4732-A51F-9A96B0333CBF}" destId="{A99E30A6-9CC8-43C5-995A-C376DE7537D6}" srcOrd="0" destOrd="0" parTransId="{2CEF8C84-58AA-41E2-AC4C-935A8AB292A1}" sibTransId="{712B1E6D-68AF-4D40-9620-16EE84A749A8}"/>
    <dgm:cxn modelId="{A711D5E7-D108-4B0C-AE43-570B21ABF339}" type="presOf" srcId="{7AB4C72C-D1F2-4FBB-ADA9-CFFC53235514}" destId="{219107E0-8CC2-4BF8-BC96-7EB55BB16503}" srcOrd="0" destOrd="0" presId="urn:microsoft.com/office/officeart/2005/8/layout/vList2"/>
    <dgm:cxn modelId="{CFD0F7F1-2A05-4D9A-B495-105F096A00BD}" srcId="{DB0AFF56-9AF6-4732-A51F-9A96B0333CBF}" destId="{C9AC1DF0-2F4D-4039-9E21-5A3C72C023F4}" srcOrd="2" destOrd="0" parTransId="{125D0648-2E84-4C99-A1BF-24658FBF20BD}" sibTransId="{ADEE8BC9-754E-4EE8-8581-53CBF8C35B52}"/>
    <dgm:cxn modelId="{37AC86B7-4939-41F0-BB24-F38DCA2DECF3}" type="presParOf" srcId="{6E857B70-46D7-434E-8665-181461CC5008}" destId="{7C4E919A-07E6-4016-9DFB-75E16DBB9AA9}" srcOrd="0" destOrd="0" presId="urn:microsoft.com/office/officeart/2005/8/layout/vList2"/>
    <dgm:cxn modelId="{71295C76-8706-44F5-9C40-AFDD0814909A}" type="presParOf" srcId="{6E857B70-46D7-434E-8665-181461CC5008}" destId="{32EB2E52-8EFB-400E-B18D-B486308AEF59}" srcOrd="1" destOrd="0" presId="urn:microsoft.com/office/officeart/2005/8/layout/vList2"/>
    <dgm:cxn modelId="{6B583D3D-3A50-4B85-8446-A3ADC6D79532}" type="presParOf" srcId="{6E857B70-46D7-434E-8665-181461CC5008}" destId="{219107E0-8CC2-4BF8-BC96-7EB55BB16503}" srcOrd="2" destOrd="0" presId="urn:microsoft.com/office/officeart/2005/8/layout/vList2"/>
    <dgm:cxn modelId="{E647C6B6-62ED-4BEB-BAE7-E7BCE8769A3D}" type="presParOf" srcId="{6E857B70-46D7-434E-8665-181461CC5008}" destId="{27720747-8FE4-4CC2-B07C-7336710063CE}" srcOrd="3" destOrd="0" presId="urn:microsoft.com/office/officeart/2005/8/layout/vList2"/>
    <dgm:cxn modelId="{65AD868D-9CB7-435F-86D4-91AC5927B34D}" type="presParOf" srcId="{6E857B70-46D7-434E-8665-181461CC5008}" destId="{3F76B718-89E4-42DF-9C8A-74CD598D914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9E196C-4B9F-4C82-8466-01C8AB48603C}"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81B53C24-F552-4440-AF93-04C68702FAEB}">
      <dgm:prSet custT="1"/>
      <dgm:spPr/>
      <dgm:t>
        <a:bodyPr/>
        <a:lstStyle/>
        <a:p>
          <a:r>
            <a:rPr lang="en-US" sz="1800" baseline="0"/>
            <a:t>True/False: External Sharing should be considered when planning site collection governance ?</a:t>
          </a:r>
          <a:endParaRPr lang="en-US" sz="1800"/>
        </a:p>
      </dgm:t>
    </dgm:pt>
    <dgm:pt modelId="{09FE44B2-E2BE-4FED-B2F7-A1ABBF0B1697}" type="parTrans" cxnId="{9C0CF5BC-A9BE-4879-A4D5-B9680370CA18}">
      <dgm:prSet/>
      <dgm:spPr/>
      <dgm:t>
        <a:bodyPr/>
        <a:lstStyle/>
        <a:p>
          <a:endParaRPr lang="en-US" sz="1800"/>
        </a:p>
      </dgm:t>
    </dgm:pt>
    <dgm:pt modelId="{8FD5A15F-2EC5-414C-9560-C4D9C64001FC}" type="sibTrans" cxnId="{9C0CF5BC-A9BE-4879-A4D5-B9680370CA18}">
      <dgm:prSet/>
      <dgm:spPr/>
      <dgm:t>
        <a:bodyPr/>
        <a:lstStyle/>
        <a:p>
          <a:endParaRPr lang="en-US" sz="1800"/>
        </a:p>
      </dgm:t>
    </dgm:pt>
    <dgm:pt modelId="{26018AC5-2D9C-48CD-BA53-7FA0DB103FA1}">
      <dgm:prSet custT="1"/>
      <dgm:spPr/>
      <dgm:t>
        <a:bodyPr/>
        <a:lstStyle/>
        <a:p>
          <a:r>
            <a:rPr lang="en-IN" sz="1800" baseline="0"/>
            <a:t>True</a:t>
          </a:r>
          <a:endParaRPr lang="en-US" sz="1800"/>
        </a:p>
      </dgm:t>
    </dgm:pt>
    <dgm:pt modelId="{C8606352-18A6-496C-A399-CFBAF00869C9}" type="parTrans" cxnId="{456556F3-D502-4525-9BE9-A2CF626F16FB}">
      <dgm:prSet/>
      <dgm:spPr/>
      <dgm:t>
        <a:bodyPr/>
        <a:lstStyle/>
        <a:p>
          <a:endParaRPr lang="en-US" sz="1800"/>
        </a:p>
      </dgm:t>
    </dgm:pt>
    <dgm:pt modelId="{D4966EA0-9F79-4623-B123-956B726AC881}" type="sibTrans" cxnId="{456556F3-D502-4525-9BE9-A2CF626F16FB}">
      <dgm:prSet/>
      <dgm:spPr/>
      <dgm:t>
        <a:bodyPr/>
        <a:lstStyle/>
        <a:p>
          <a:endParaRPr lang="en-US" sz="1800"/>
        </a:p>
      </dgm:t>
    </dgm:pt>
    <dgm:pt modelId="{B54143E2-9738-4AC1-8089-89F0B51790B9}">
      <dgm:prSet custT="1"/>
      <dgm:spPr/>
      <dgm:t>
        <a:bodyPr/>
        <a:lstStyle/>
        <a:p>
          <a:r>
            <a:rPr lang="en-US" sz="1800" baseline="0" dirty="0"/>
            <a:t>Which type of site collection is most commonly used for Hub site?</a:t>
          </a:r>
          <a:endParaRPr lang="en-US" sz="1800" dirty="0"/>
        </a:p>
      </dgm:t>
    </dgm:pt>
    <dgm:pt modelId="{63AB8665-2302-4AC1-B9E3-C34515C905C9}" type="parTrans" cxnId="{C22F4FB2-F98C-4BC6-ACFD-1E693AC03A6C}">
      <dgm:prSet/>
      <dgm:spPr/>
      <dgm:t>
        <a:bodyPr/>
        <a:lstStyle/>
        <a:p>
          <a:endParaRPr lang="en-US" sz="1800"/>
        </a:p>
      </dgm:t>
    </dgm:pt>
    <dgm:pt modelId="{FD19FBBC-282E-4628-99FD-0BAB8351FD56}" type="sibTrans" cxnId="{C22F4FB2-F98C-4BC6-ACFD-1E693AC03A6C}">
      <dgm:prSet/>
      <dgm:spPr/>
      <dgm:t>
        <a:bodyPr/>
        <a:lstStyle/>
        <a:p>
          <a:endParaRPr lang="en-US" sz="1800"/>
        </a:p>
      </dgm:t>
    </dgm:pt>
    <dgm:pt modelId="{2CE3F77E-DD31-4299-A57C-95EC544D0549}">
      <dgm:prSet custT="1"/>
      <dgm:spPr/>
      <dgm:t>
        <a:bodyPr/>
        <a:lstStyle/>
        <a:p>
          <a:r>
            <a:rPr lang="nb-NO" sz="1800" baseline="0"/>
            <a:t>Communication site</a:t>
          </a:r>
          <a:endParaRPr lang="en-US" sz="1800"/>
        </a:p>
      </dgm:t>
    </dgm:pt>
    <dgm:pt modelId="{941EE5C9-40BE-4EC5-BD39-1DF5E93D6099}" type="parTrans" cxnId="{3C2BAC88-0AA8-45D1-9252-DC7E791C2A4D}">
      <dgm:prSet/>
      <dgm:spPr/>
      <dgm:t>
        <a:bodyPr/>
        <a:lstStyle/>
        <a:p>
          <a:endParaRPr lang="en-US" sz="1800"/>
        </a:p>
      </dgm:t>
    </dgm:pt>
    <dgm:pt modelId="{AE8903B1-FC7C-4AA5-94E5-B5ACEB140E32}" type="sibTrans" cxnId="{3C2BAC88-0AA8-45D1-9252-DC7E791C2A4D}">
      <dgm:prSet/>
      <dgm:spPr/>
      <dgm:t>
        <a:bodyPr/>
        <a:lstStyle/>
        <a:p>
          <a:endParaRPr lang="en-US" sz="1800"/>
        </a:p>
      </dgm:t>
    </dgm:pt>
    <dgm:pt modelId="{EF9F33E7-476B-46DB-94D5-898B157FD20F}">
      <dgm:prSet custT="1"/>
      <dgm:spPr/>
      <dgm:t>
        <a:bodyPr/>
        <a:lstStyle/>
        <a:p>
          <a:r>
            <a:rPr lang="en-US" sz="1800" baseline="0"/>
            <a:t>By default, who can associate a site collection to a hub site?</a:t>
          </a:r>
          <a:endParaRPr lang="en-US" sz="1800"/>
        </a:p>
      </dgm:t>
    </dgm:pt>
    <dgm:pt modelId="{C4F6E7BC-B040-4CF7-8461-C7E117D62764}" type="parTrans" cxnId="{95CB3E10-0E90-446E-82A9-639A53C404A4}">
      <dgm:prSet/>
      <dgm:spPr/>
      <dgm:t>
        <a:bodyPr/>
        <a:lstStyle/>
        <a:p>
          <a:endParaRPr lang="en-US" sz="1800"/>
        </a:p>
      </dgm:t>
    </dgm:pt>
    <dgm:pt modelId="{81C47515-13CA-43B8-AF4D-B8A933463905}" type="sibTrans" cxnId="{95CB3E10-0E90-446E-82A9-639A53C404A4}">
      <dgm:prSet/>
      <dgm:spPr/>
      <dgm:t>
        <a:bodyPr/>
        <a:lstStyle/>
        <a:p>
          <a:endParaRPr lang="en-US" sz="1800"/>
        </a:p>
      </dgm:t>
    </dgm:pt>
    <dgm:pt modelId="{BDD3183B-95FB-4A5A-B286-7B7AFD2756AD}">
      <dgm:prSet custT="1"/>
      <dgm:spPr/>
      <dgm:t>
        <a:bodyPr/>
        <a:lstStyle/>
        <a:p>
          <a:r>
            <a:rPr lang="en-IN" sz="1800" baseline="0" dirty="0"/>
            <a:t>By default, any site collection administrator can associate their site collection to a hub site. Use the </a:t>
          </a:r>
          <a:r>
            <a:rPr lang="en-US" sz="1800" baseline="0" dirty="0"/>
            <a:t>Grant-</a:t>
          </a:r>
          <a:r>
            <a:rPr lang="en-US" sz="1800" baseline="0" dirty="0" err="1"/>
            <a:t>SPOHubSiteRights</a:t>
          </a:r>
          <a:r>
            <a:rPr lang="en-US" sz="1800" baseline="0" dirty="0"/>
            <a:t> to control permissions for hub site association</a:t>
          </a:r>
          <a:endParaRPr lang="en-US" sz="1800" dirty="0"/>
        </a:p>
      </dgm:t>
    </dgm:pt>
    <dgm:pt modelId="{EBEDB58C-0AD7-494B-9494-82EA40DA47D1}" type="parTrans" cxnId="{D1CCE861-3CFB-4354-8DB4-65BE663E8864}">
      <dgm:prSet/>
      <dgm:spPr/>
      <dgm:t>
        <a:bodyPr/>
        <a:lstStyle/>
        <a:p>
          <a:endParaRPr lang="en-US" sz="1800"/>
        </a:p>
      </dgm:t>
    </dgm:pt>
    <dgm:pt modelId="{CDE36424-EB0C-444C-A152-96FECAE75EA7}" type="sibTrans" cxnId="{D1CCE861-3CFB-4354-8DB4-65BE663E8864}">
      <dgm:prSet/>
      <dgm:spPr/>
      <dgm:t>
        <a:bodyPr/>
        <a:lstStyle/>
        <a:p>
          <a:endParaRPr lang="en-US" sz="1800"/>
        </a:p>
      </dgm:t>
    </dgm:pt>
    <dgm:pt modelId="{9970464F-660B-4E7A-B3DE-96431F72A542}" type="pres">
      <dgm:prSet presAssocID="{E39E196C-4B9F-4C82-8466-01C8AB48603C}" presName="linear" presStyleCnt="0">
        <dgm:presLayoutVars>
          <dgm:dir/>
          <dgm:animLvl val="lvl"/>
          <dgm:resizeHandles val="exact"/>
        </dgm:presLayoutVars>
      </dgm:prSet>
      <dgm:spPr/>
    </dgm:pt>
    <dgm:pt modelId="{EA40901F-D0E1-41A9-B7AA-090D5817E7BD}" type="pres">
      <dgm:prSet presAssocID="{81B53C24-F552-4440-AF93-04C68702FAEB}" presName="parentLin" presStyleCnt="0"/>
      <dgm:spPr/>
    </dgm:pt>
    <dgm:pt modelId="{F7CBEDB3-4CE5-4C17-8269-C6D0D889FCAF}" type="pres">
      <dgm:prSet presAssocID="{81B53C24-F552-4440-AF93-04C68702FAEB}" presName="parentLeftMargin" presStyleLbl="node1" presStyleIdx="0" presStyleCnt="3"/>
      <dgm:spPr/>
    </dgm:pt>
    <dgm:pt modelId="{FA491922-DD88-429B-AA8B-0F122DA17A1B}" type="pres">
      <dgm:prSet presAssocID="{81B53C24-F552-4440-AF93-04C68702FAEB}" presName="parentText" presStyleLbl="node1" presStyleIdx="0" presStyleCnt="3">
        <dgm:presLayoutVars>
          <dgm:chMax val="0"/>
          <dgm:bulletEnabled val="1"/>
        </dgm:presLayoutVars>
      </dgm:prSet>
      <dgm:spPr/>
    </dgm:pt>
    <dgm:pt modelId="{A3091511-29FE-41C6-B507-D96A584BCF29}" type="pres">
      <dgm:prSet presAssocID="{81B53C24-F552-4440-AF93-04C68702FAEB}" presName="negativeSpace" presStyleCnt="0"/>
      <dgm:spPr/>
    </dgm:pt>
    <dgm:pt modelId="{5D4EB3A8-F864-4FD3-9EA3-BBC341536D61}" type="pres">
      <dgm:prSet presAssocID="{81B53C24-F552-4440-AF93-04C68702FAEB}" presName="childText" presStyleLbl="conFgAcc1" presStyleIdx="0" presStyleCnt="3">
        <dgm:presLayoutVars>
          <dgm:bulletEnabled val="1"/>
        </dgm:presLayoutVars>
      </dgm:prSet>
      <dgm:spPr/>
    </dgm:pt>
    <dgm:pt modelId="{5A79852D-C2D9-4AA4-8D3F-3C84E540BB13}" type="pres">
      <dgm:prSet presAssocID="{8FD5A15F-2EC5-414C-9560-C4D9C64001FC}" presName="spaceBetweenRectangles" presStyleCnt="0"/>
      <dgm:spPr/>
    </dgm:pt>
    <dgm:pt modelId="{5DB81224-A09F-4FCE-BF34-89D4E1D7045E}" type="pres">
      <dgm:prSet presAssocID="{B54143E2-9738-4AC1-8089-89F0B51790B9}" presName="parentLin" presStyleCnt="0"/>
      <dgm:spPr/>
    </dgm:pt>
    <dgm:pt modelId="{27160564-6921-453E-92F3-9F1DE465A743}" type="pres">
      <dgm:prSet presAssocID="{B54143E2-9738-4AC1-8089-89F0B51790B9}" presName="parentLeftMargin" presStyleLbl="node1" presStyleIdx="0" presStyleCnt="3"/>
      <dgm:spPr/>
    </dgm:pt>
    <dgm:pt modelId="{BAEDD3A4-16C6-4069-90A7-F0906D00B6DD}" type="pres">
      <dgm:prSet presAssocID="{B54143E2-9738-4AC1-8089-89F0B51790B9}" presName="parentText" presStyleLbl="node1" presStyleIdx="1" presStyleCnt="3">
        <dgm:presLayoutVars>
          <dgm:chMax val="0"/>
          <dgm:bulletEnabled val="1"/>
        </dgm:presLayoutVars>
      </dgm:prSet>
      <dgm:spPr/>
    </dgm:pt>
    <dgm:pt modelId="{8B86336C-8C99-4FBE-BAD2-9F286D09195C}" type="pres">
      <dgm:prSet presAssocID="{B54143E2-9738-4AC1-8089-89F0B51790B9}" presName="negativeSpace" presStyleCnt="0"/>
      <dgm:spPr/>
    </dgm:pt>
    <dgm:pt modelId="{729C1193-9A2D-4709-B55A-F95E4964BE91}" type="pres">
      <dgm:prSet presAssocID="{B54143E2-9738-4AC1-8089-89F0B51790B9}" presName="childText" presStyleLbl="conFgAcc1" presStyleIdx="1" presStyleCnt="3">
        <dgm:presLayoutVars>
          <dgm:bulletEnabled val="1"/>
        </dgm:presLayoutVars>
      </dgm:prSet>
      <dgm:spPr/>
    </dgm:pt>
    <dgm:pt modelId="{E026DD84-545B-4B5A-A282-5D5F60D5088F}" type="pres">
      <dgm:prSet presAssocID="{FD19FBBC-282E-4628-99FD-0BAB8351FD56}" presName="spaceBetweenRectangles" presStyleCnt="0"/>
      <dgm:spPr/>
    </dgm:pt>
    <dgm:pt modelId="{58C30185-AB3E-4500-B81A-F3F1B9109E60}" type="pres">
      <dgm:prSet presAssocID="{EF9F33E7-476B-46DB-94D5-898B157FD20F}" presName="parentLin" presStyleCnt="0"/>
      <dgm:spPr/>
    </dgm:pt>
    <dgm:pt modelId="{96BED25C-F62A-4C94-B016-E1CBB866C5B4}" type="pres">
      <dgm:prSet presAssocID="{EF9F33E7-476B-46DB-94D5-898B157FD20F}" presName="parentLeftMargin" presStyleLbl="node1" presStyleIdx="1" presStyleCnt="3"/>
      <dgm:spPr/>
    </dgm:pt>
    <dgm:pt modelId="{D79BB948-5D28-44C6-8841-15D29BEB1CDF}" type="pres">
      <dgm:prSet presAssocID="{EF9F33E7-476B-46DB-94D5-898B157FD20F}" presName="parentText" presStyleLbl="node1" presStyleIdx="2" presStyleCnt="3">
        <dgm:presLayoutVars>
          <dgm:chMax val="0"/>
          <dgm:bulletEnabled val="1"/>
        </dgm:presLayoutVars>
      </dgm:prSet>
      <dgm:spPr/>
    </dgm:pt>
    <dgm:pt modelId="{6B999DE6-3062-439D-BEAD-A34FCC24530A}" type="pres">
      <dgm:prSet presAssocID="{EF9F33E7-476B-46DB-94D5-898B157FD20F}" presName="negativeSpace" presStyleCnt="0"/>
      <dgm:spPr/>
    </dgm:pt>
    <dgm:pt modelId="{BBF0BA12-D9D4-4D2F-9776-75FBD6C93897}" type="pres">
      <dgm:prSet presAssocID="{EF9F33E7-476B-46DB-94D5-898B157FD20F}" presName="childText" presStyleLbl="conFgAcc1" presStyleIdx="2" presStyleCnt="3">
        <dgm:presLayoutVars>
          <dgm:bulletEnabled val="1"/>
        </dgm:presLayoutVars>
      </dgm:prSet>
      <dgm:spPr/>
    </dgm:pt>
  </dgm:ptLst>
  <dgm:cxnLst>
    <dgm:cxn modelId="{95CB3E10-0E90-446E-82A9-639A53C404A4}" srcId="{E39E196C-4B9F-4C82-8466-01C8AB48603C}" destId="{EF9F33E7-476B-46DB-94D5-898B157FD20F}" srcOrd="2" destOrd="0" parTransId="{C4F6E7BC-B040-4CF7-8461-C7E117D62764}" sibTransId="{81C47515-13CA-43B8-AF4D-B8A933463905}"/>
    <dgm:cxn modelId="{5A3E441E-2BE3-4C23-A463-61E05AB04919}" type="presOf" srcId="{26018AC5-2D9C-48CD-BA53-7FA0DB103FA1}" destId="{5D4EB3A8-F864-4FD3-9EA3-BBC341536D61}" srcOrd="0" destOrd="0" presId="urn:microsoft.com/office/officeart/2005/8/layout/list1"/>
    <dgm:cxn modelId="{42A60D5E-037B-4F04-961F-82A5DB0D5ED1}" type="presOf" srcId="{81B53C24-F552-4440-AF93-04C68702FAEB}" destId="{FA491922-DD88-429B-AA8B-0F122DA17A1B}" srcOrd="1" destOrd="0" presId="urn:microsoft.com/office/officeart/2005/8/layout/list1"/>
    <dgm:cxn modelId="{D1CCE861-3CFB-4354-8DB4-65BE663E8864}" srcId="{EF9F33E7-476B-46DB-94D5-898B157FD20F}" destId="{BDD3183B-95FB-4A5A-B286-7B7AFD2756AD}" srcOrd="0" destOrd="0" parTransId="{EBEDB58C-0AD7-494B-9494-82EA40DA47D1}" sibTransId="{CDE36424-EB0C-444C-A152-96FECAE75EA7}"/>
    <dgm:cxn modelId="{59D1BF6F-1DA1-4870-9055-9233319C35E7}" type="presOf" srcId="{BDD3183B-95FB-4A5A-B286-7B7AFD2756AD}" destId="{BBF0BA12-D9D4-4D2F-9776-75FBD6C93897}" srcOrd="0" destOrd="0" presId="urn:microsoft.com/office/officeart/2005/8/layout/list1"/>
    <dgm:cxn modelId="{37808770-126E-44F2-B35C-D8F2361C34E8}" type="presOf" srcId="{B54143E2-9738-4AC1-8089-89F0B51790B9}" destId="{BAEDD3A4-16C6-4069-90A7-F0906D00B6DD}" srcOrd="1" destOrd="0" presId="urn:microsoft.com/office/officeart/2005/8/layout/list1"/>
    <dgm:cxn modelId="{8CA95B7A-3A37-44E6-976A-9274BCFCEA4A}" type="presOf" srcId="{81B53C24-F552-4440-AF93-04C68702FAEB}" destId="{F7CBEDB3-4CE5-4C17-8269-C6D0D889FCAF}" srcOrd="0" destOrd="0" presId="urn:microsoft.com/office/officeart/2005/8/layout/list1"/>
    <dgm:cxn modelId="{2AFC815A-C7C8-4AE4-8D51-8E9F9FA1ED4F}" type="presOf" srcId="{EF9F33E7-476B-46DB-94D5-898B157FD20F}" destId="{96BED25C-F62A-4C94-B016-E1CBB866C5B4}" srcOrd="0" destOrd="0" presId="urn:microsoft.com/office/officeart/2005/8/layout/list1"/>
    <dgm:cxn modelId="{8D99057B-0F47-4635-A16F-B954970D31FC}" type="presOf" srcId="{EF9F33E7-476B-46DB-94D5-898B157FD20F}" destId="{D79BB948-5D28-44C6-8841-15D29BEB1CDF}" srcOrd="1" destOrd="0" presId="urn:microsoft.com/office/officeart/2005/8/layout/list1"/>
    <dgm:cxn modelId="{3C2BAC88-0AA8-45D1-9252-DC7E791C2A4D}" srcId="{B54143E2-9738-4AC1-8089-89F0B51790B9}" destId="{2CE3F77E-DD31-4299-A57C-95EC544D0549}" srcOrd="0" destOrd="0" parTransId="{941EE5C9-40BE-4EC5-BD39-1DF5E93D6099}" sibTransId="{AE8903B1-FC7C-4AA5-94E5-B5ACEB140E32}"/>
    <dgm:cxn modelId="{5DCE8595-BCD4-4683-BB3C-05845B76C98C}" type="presOf" srcId="{B54143E2-9738-4AC1-8089-89F0B51790B9}" destId="{27160564-6921-453E-92F3-9F1DE465A743}" srcOrd="0" destOrd="0" presId="urn:microsoft.com/office/officeart/2005/8/layout/list1"/>
    <dgm:cxn modelId="{8F2861A5-949C-4F5A-9D3A-BB9C8B197595}" type="presOf" srcId="{2CE3F77E-DD31-4299-A57C-95EC544D0549}" destId="{729C1193-9A2D-4709-B55A-F95E4964BE91}" srcOrd="0" destOrd="0" presId="urn:microsoft.com/office/officeart/2005/8/layout/list1"/>
    <dgm:cxn modelId="{C22F4FB2-F98C-4BC6-ACFD-1E693AC03A6C}" srcId="{E39E196C-4B9F-4C82-8466-01C8AB48603C}" destId="{B54143E2-9738-4AC1-8089-89F0B51790B9}" srcOrd="1" destOrd="0" parTransId="{63AB8665-2302-4AC1-B9E3-C34515C905C9}" sibTransId="{FD19FBBC-282E-4628-99FD-0BAB8351FD56}"/>
    <dgm:cxn modelId="{9C0CF5BC-A9BE-4879-A4D5-B9680370CA18}" srcId="{E39E196C-4B9F-4C82-8466-01C8AB48603C}" destId="{81B53C24-F552-4440-AF93-04C68702FAEB}" srcOrd="0" destOrd="0" parTransId="{09FE44B2-E2BE-4FED-B2F7-A1ABBF0B1697}" sibTransId="{8FD5A15F-2EC5-414C-9560-C4D9C64001FC}"/>
    <dgm:cxn modelId="{456556F3-D502-4525-9BE9-A2CF626F16FB}" srcId="{81B53C24-F552-4440-AF93-04C68702FAEB}" destId="{26018AC5-2D9C-48CD-BA53-7FA0DB103FA1}" srcOrd="0" destOrd="0" parTransId="{C8606352-18A6-496C-A399-CFBAF00869C9}" sibTransId="{D4966EA0-9F79-4623-B123-956B726AC881}"/>
    <dgm:cxn modelId="{2669E3F4-8D06-4CA1-A1CC-4F0C1E1E33BE}" type="presOf" srcId="{E39E196C-4B9F-4C82-8466-01C8AB48603C}" destId="{9970464F-660B-4E7A-B3DE-96431F72A542}" srcOrd="0" destOrd="0" presId="urn:microsoft.com/office/officeart/2005/8/layout/list1"/>
    <dgm:cxn modelId="{F64B7C2F-44C3-4570-927D-9886EF21DB87}" type="presParOf" srcId="{9970464F-660B-4E7A-B3DE-96431F72A542}" destId="{EA40901F-D0E1-41A9-B7AA-090D5817E7BD}" srcOrd="0" destOrd="0" presId="urn:microsoft.com/office/officeart/2005/8/layout/list1"/>
    <dgm:cxn modelId="{EAB0D891-F83D-424B-8E17-F91E44145A6C}" type="presParOf" srcId="{EA40901F-D0E1-41A9-B7AA-090D5817E7BD}" destId="{F7CBEDB3-4CE5-4C17-8269-C6D0D889FCAF}" srcOrd="0" destOrd="0" presId="urn:microsoft.com/office/officeart/2005/8/layout/list1"/>
    <dgm:cxn modelId="{A2E414B0-1BE5-4C74-97E7-84B3D1D332EF}" type="presParOf" srcId="{EA40901F-D0E1-41A9-B7AA-090D5817E7BD}" destId="{FA491922-DD88-429B-AA8B-0F122DA17A1B}" srcOrd="1" destOrd="0" presId="urn:microsoft.com/office/officeart/2005/8/layout/list1"/>
    <dgm:cxn modelId="{89D1700B-880B-4DDA-8513-6E432614AD2E}" type="presParOf" srcId="{9970464F-660B-4E7A-B3DE-96431F72A542}" destId="{A3091511-29FE-41C6-B507-D96A584BCF29}" srcOrd="1" destOrd="0" presId="urn:microsoft.com/office/officeart/2005/8/layout/list1"/>
    <dgm:cxn modelId="{1EC0DE75-E468-4CF0-AD80-85C42EF75D4F}" type="presParOf" srcId="{9970464F-660B-4E7A-B3DE-96431F72A542}" destId="{5D4EB3A8-F864-4FD3-9EA3-BBC341536D61}" srcOrd="2" destOrd="0" presId="urn:microsoft.com/office/officeart/2005/8/layout/list1"/>
    <dgm:cxn modelId="{8EFE8698-5105-4338-94CC-01DAF4917DBD}" type="presParOf" srcId="{9970464F-660B-4E7A-B3DE-96431F72A542}" destId="{5A79852D-C2D9-4AA4-8D3F-3C84E540BB13}" srcOrd="3" destOrd="0" presId="urn:microsoft.com/office/officeart/2005/8/layout/list1"/>
    <dgm:cxn modelId="{69428A50-E011-4C58-A0C0-7986C0F946D0}" type="presParOf" srcId="{9970464F-660B-4E7A-B3DE-96431F72A542}" destId="{5DB81224-A09F-4FCE-BF34-89D4E1D7045E}" srcOrd="4" destOrd="0" presId="urn:microsoft.com/office/officeart/2005/8/layout/list1"/>
    <dgm:cxn modelId="{2B2B98B9-0C90-4DCD-AB9C-245A9C2CDAAF}" type="presParOf" srcId="{5DB81224-A09F-4FCE-BF34-89D4E1D7045E}" destId="{27160564-6921-453E-92F3-9F1DE465A743}" srcOrd="0" destOrd="0" presId="urn:microsoft.com/office/officeart/2005/8/layout/list1"/>
    <dgm:cxn modelId="{4465E08A-7BCC-4D5E-9180-0D1E67848840}" type="presParOf" srcId="{5DB81224-A09F-4FCE-BF34-89D4E1D7045E}" destId="{BAEDD3A4-16C6-4069-90A7-F0906D00B6DD}" srcOrd="1" destOrd="0" presId="urn:microsoft.com/office/officeart/2005/8/layout/list1"/>
    <dgm:cxn modelId="{79D890ED-C2BF-4F8D-879A-D19EB72D5831}" type="presParOf" srcId="{9970464F-660B-4E7A-B3DE-96431F72A542}" destId="{8B86336C-8C99-4FBE-BAD2-9F286D09195C}" srcOrd="5" destOrd="0" presId="urn:microsoft.com/office/officeart/2005/8/layout/list1"/>
    <dgm:cxn modelId="{5331A686-611F-4F20-9D31-C851D3836963}" type="presParOf" srcId="{9970464F-660B-4E7A-B3DE-96431F72A542}" destId="{729C1193-9A2D-4709-B55A-F95E4964BE91}" srcOrd="6" destOrd="0" presId="urn:microsoft.com/office/officeart/2005/8/layout/list1"/>
    <dgm:cxn modelId="{33EA83EE-A8EF-41C7-8E9F-7CB0D047C14F}" type="presParOf" srcId="{9970464F-660B-4E7A-B3DE-96431F72A542}" destId="{E026DD84-545B-4B5A-A282-5D5F60D5088F}" srcOrd="7" destOrd="0" presId="urn:microsoft.com/office/officeart/2005/8/layout/list1"/>
    <dgm:cxn modelId="{F8D2190C-2F55-40D1-9C05-66575DD0BF91}" type="presParOf" srcId="{9970464F-660B-4E7A-B3DE-96431F72A542}" destId="{58C30185-AB3E-4500-B81A-F3F1B9109E60}" srcOrd="8" destOrd="0" presId="urn:microsoft.com/office/officeart/2005/8/layout/list1"/>
    <dgm:cxn modelId="{5A9895E6-2E31-46C2-9388-1C336096DC63}" type="presParOf" srcId="{58C30185-AB3E-4500-B81A-F3F1B9109E60}" destId="{96BED25C-F62A-4C94-B016-E1CBB866C5B4}" srcOrd="0" destOrd="0" presId="urn:microsoft.com/office/officeart/2005/8/layout/list1"/>
    <dgm:cxn modelId="{F23AF0B4-D1BC-44D2-AE70-3E7069876CDE}" type="presParOf" srcId="{58C30185-AB3E-4500-B81A-F3F1B9109E60}" destId="{D79BB948-5D28-44C6-8841-15D29BEB1CDF}" srcOrd="1" destOrd="0" presId="urn:microsoft.com/office/officeart/2005/8/layout/list1"/>
    <dgm:cxn modelId="{1CFE4777-21B8-42B6-9E39-E9914B186D34}" type="presParOf" srcId="{9970464F-660B-4E7A-B3DE-96431F72A542}" destId="{6B999DE6-3062-439D-BEAD-A34FCC24530A}" srcOrd="9" destOrd="0" presId="urn:microsoft.com/office/officeart/2005/8/layout/list1"/>
    <dgm:cxn modelId="{B3262243-95BC-4E4B-A148-AA79608E625E}" type="presParOf" srcId="{9970464F-660B-4E7A-B3DE-96431F72A542}" destId="{BBF0BA12-D9D4-4D2F-9776-75FBD6C9389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1B21C-9B31-4A3C-BA2B-9AC52E380B6E}">
      <dsp:nvSpPr>
        <dsp:cNvPr id="0" name=""/>
        <dsp:cNvSpPr/>
      </dsp:nvSpPr>
      <dsp:spPr>
        <a:xfrm>
          <a:off x="53" y="61424"/>
          <a:ext cx="5084401" cy="73302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baseline="0" dirty="0"/>
            <a:t>Subsites </a:t>
          </a:r>
          <a:endParaRPr lang="en-US" sz="1900" kern="1200" dirty="0"/>
        </a:p>
      </dsp:txBody>
      <dsp:txXfrm>
        <a:off x="53" y="61424"/>
        <a:ext cx="5084401" cy="733020"/>
      </dsp:txXfrm>
    </dsp:sp>
    <dsp:sp modelId="{18D06D8E-8C16-4BF8-B046-3D4FBD42114B}">
      <dsp:nvSpPr>
        <dsp:cNvPr id="0" name=""/>
        <dsp:cNvSpPr/>
      </dsp:nvSpPr>
      <dsp:spPr>
        <a:xfrm>
          <a:off x="53" y="794445"/>
          <a:ext cx="5084401" cy="3963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Don’t give any room for flexibility and change</a:t>
          </a:r>
          <a:endParaRPr lang="en-US" sz="1900" kern="1200" dirty="0"/>
        </a:p>
        <a:p>
          <a:pPr marL="171450" lvl="1" indent="-171450" algn="l" defTabSz="844550">
            <a:lnSpc>
              <a:spcPct val="90000"/>
            </a:lnSpc>
            <a:spcBef>
              <a:spcPct val="0"/>
            </a:spcBef>
            <a:spcAft>
              <a:spcPct val="15000"/>
            </a:spcAft>
            <a:buChar char="•"/>
          </a:pPr>
          <a:r>
            <a:rPr lang="en-US" sz="1900" kern="1200" baseline="0" dirty="0"/>
            <a:t>Subsite hierarchies are reflected in the URL for content, if you reorganize your business relationships, you will break those intranet relationships in your content </a:t>
          </a:r>
          <a:endParaRPr lang="en-US" sz="1900" kern="1200" dirty="0"/>
        </a:p>
        <a:p>
          <a:pPr marL="171450" lvl="1" indent="-171450" algn="l" defTabSz="844550">
            <a:lnSpc>
              <a:spcPct val="90000"/>
            </a:lnSpc>
            <a:spcBef>
              <a:spcPct val="0"/>
            </a:spcBef>
            <a:spcAft>
              <a:spcPct val="15000"/>
            </a:spcAft>
            <a:buChar char="•"/>
          </a:pPr>
          <a:r>
            <a:rPr lang="en-US" sz="1900" kern="1200" baseline="0"/>
            <a:t>Subsites create challenges because many features (ie. data retention and classification policies) apply to all sites within the site collection </a:t>
          </a:r>
          <a:endParaRPr lang="en-US" sz="1900" kern="1200"/>
        </a:p>
        <a:p>
          <a:pPr marL="171450" lvl="1" indent="-171450" algn="l" defTabSz="844550">
            <a:lnSpc>
              <a:spcPct val="90000"/>
            </a:lnSpc>
            <a:spcBef>
              <a:spcPct val="0"/>
            </a:spcBef>
            <a:spcAft>
              <a:spcPct val="15000"/>
            </a:spcAft>
            <a:buChar char="•"/>
          </a:pPr>
          <a:r>
            <a:rPr lang="en-US" sz="1900" kern="1200" baseline="0"/>
            <a:t>Permission and security administration overhead when using broken inheritance</a:t>
          </a:r>
          <a:endParaRPr lang="en-US" sz="1900" kern="1200"/>
        </a:p>
      </dsp:txBody>
      <dsp:txXfrm>
        <a:off x="53" y="794445"/>
        <a:ext cx="5084401" cy="3963779"/>
      </dsp:txXfrm>
    </dsp:sp>
    <dsp:sp modelId="{FE227DC3-EE3D-475A-A4D7-3D31158791C7}">
      <dsp:nvSpPr>
        <dsp:cNvPr id="0" name=""/>
        <dsp:cNvSpPr/>
      </dsp:nvSpPr>
      <dsp:spPr>
        <a:xfrm>
          <a:off x="5796270" y="61424"/>
          <a:ext cx="5084401" cy="73302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baseline="0"/>
            <a:t>A key benefit provided by SharePoint hub sites</a:t>
          </a:r>
          <a:endParaRPr lang="en-US" sz="1900" kern="1200"/>
        </a:p>
      </dsp:txBody>
      <dsp:txXfrm>
        <a:off x="5796270" y="61424"/>
        <a:ext cx="5084401" cy="733020"/>
      </dsp:txXfrm>
    </dsp:sp>
    <dsp:sp modelId="{1AF350ED-3497-4B1E-A4C5-5ACC0E198DB8}">
      <dsp:nvSpPr>
        <dsp:cNvPr id="0" name=""/>
        <dsp:cNvSpPr/>
      </dsp:nvSpPr>
      <dsp:spPr>
        <a:xfrm>
          <a:off x="5796270" y="794445"/>
          <a:ext cx="5084401" cy="3963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They model relationships as links, rather than hierarchy or ownership, so that you can adapt to the changes in the way you work in a dynamic, changing world</a:t>
          </a:r>
          <a:endParaRPr lang="en-US" sz="1900" kern="1200"/>
        </a:p>
        <a:p>
          <a:pPr marL="171450" lvl="1" indent="-171450" algn="l" defTabSz="844550">
            <a:lnSpc>
              <a:spcPct val="90000"/>
            </a:lnSpc>
            <a:spcBef>
              <a:spcPct val="0"/>
            </a:spcBef>
            <a:spcAft>
              <a:spcPct val="15000"/>
            </a:spcAft>
            <a:buChar char="•"/>
          </a:pPr>
          <a:r>
            <a:rPr lang="en-US" sz="1900" kern="1200" baseline="0"/>
            <a:t>Instead of using subsites, we recommend creating a separate site collection for each unit of work, and connecting them by using hub sites</a:t>
          </a:r>
          <a:endParaRPr lang="en-US" sz="1900" kern="1200"/>
        </a:p>
      </dsp:txBody>
      <dsp:txXfrm>
        <a:off x="5796270" y="794445"/>
        <a:ext cx="5084401" cy="3963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70A07-8110-483E-BF86-C1C370A10460}">
      <dsp:nvSpPr>
        <dsp:cNvPr id="0" name=""/>
        <dsp:cNvSpPr/>
      </dsp:nvSpPr>
      <dsp:spPr>
        <a:xfrm>
          <a:off x="2013" y="951156"/>
          <a:ext cx="4293046" cy="25758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baseline="0" dirty="0"/>
            <a:t>Think about hub sites for key functions that your users need to get work done. For example:</a:t>
          </a:r>
          <a:endParaRPr lang="en-US" sz="1900" kern="1200" dirty="0"/>
        </a:p>
        <a:p>
          <a:pPr marL="114300" lvl="1" indent="-114300" algn="l" defTabSz="666750">
            <a:lnSpc>
              <a:spcPct val="90000"/>
            </a:lnSpc>
            <a:spcBef>
              <a:spcPct val="0"/>
            </a:spcBef>
            <a:spcAft>
              <a:spcPct val="15000"/>
            </a:spcAft>
            <a:buChar char="•"/>
          </a:pPr>
          <a:r>
            <a:rPr lang="en-US" sz="1500" kern="1200" baseline="0"/>
            <a:t>HR</a:t>
          </a:r>
          <a:endParaRPr lang="en-US" sz="1500" kern="1200"/>
        </a:p>
        <a:p>
          <a:pPr marL="114300" lvl="1" indent="-114300" algn="l" defTabSz="666750">
            <a:lnSpc>
              <a:spcPct val="90000"/>
            </a:lnSpc>
            <a:spcBef>
              <a:spcPct val="0"/>
            </a:spcBef>
            <a:spcAft>
              <a:spcPct val="15000"/>
            </a:spcAft>
            <a:buChar char="•"/>
          </a:pPr>
          <a:r>
            <a:rPr lang="en-US" sz="1500" kern="1200" baseline="0"/>
            <a:t>Finance</a:t>
          </a:r>
          <a:endParaRPr lang="en-US" sz="1500" kern="1200"/>
        </a:p>
        <a:p>
          <a:pPr marL="114300" lvl="1" indent="-114300" algn="l" defTabSz="666750">
            <a:lnSpc>
              <a:spcPct val="90000"/>
            </a:lnSpc>
            <a:spcBef>
              <a:spcPct val="0"/>
            </a:spcBef>
            <a:spcAft>
              <a:spcPct val="15000"/>
            </a:spcAft>
            <a:buChar char="•"/>
          </a:pPr>
          <a:r>
            <a:rPr lang="en-US" sz="1500" kern="1200" baseline="0"/>
            <a:t>Communications or Public Relations</a:t>
          </a:r>
          <a:endParaRPr lang="en-US" sz="1500" kern="1200"/>
        </a:p>
        <a:p>
          <a:pPr marL="114300" lvl="1" indent="-114300" algn="l" defTabSz="666750">
            <a:lnSpc>
              <a:spcPct val="90000"/>
            </a:lnSpc>
            <a:spcBef>
              <a:spcPct val="0"/>
            </a:spcBef>
            <a:spcAft>
              <a:spcPct val="15000"/>
            </a:spcAft>
            <a:buChar char="•"/>
          </a:pPr>
          <a:r>
            <a:rPr lang="en-US" sz="1500" kern="1200" baseline="0" dirty="0"/>
            <a:t>Legal</a:t>
          </a:r>
          <a:endParaRPr lang="en-US" sz="1500" kern="1200" dirty="0"/>
        </a:p>
        <a:p>
          <a:pPr marL="114300" lvl="1" indent="-114300" algn="l" defTabSz="666750">
            <a:lnSpc>
              <a:spcPct val="90000"/>
            </a:lnSpc>
            <a:spcBef>
              <a:spcPct val="0"/>
            </a:spcBef>
            <a:spcAft>
              <a:spcPct val="15000"/>
            </a:spcAft>
            <a:buChar char="•"/>
          </a:pPr>
          <a:r>
            <a:rPr lang="en-US" sz="1500" kern="1200" baseline="0"/>
            <a:t>IT</a:t>
          </a:r>
          <a:endParaRPr lang="en-US" sz="1500" kern="1200"/>
        </a:p>
      </dsp:txBody>
      <dsp:txXfrm>
        <a:off x="77456" y="1026599"/>
        <a:ext cx="4142160" cy="2424941"/>
      </dsp:txXfrm>
    </dsp:sp>
    <dsp:sp modelId="{C4145AB5-65B1-4E28-8F6F-23A05710AD20}">
      <dsp:nvSpPr>
        <dsp:cNvPr id="0" name=""/>
        <dsp:cNvSpPr/>
      </dsp:nvSpPr>
      <dsp:spPr>
        <a:xfrm>
          <a:off x="4724363" y="1706732"/>
          <a:ext cx="910125" cy="106467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724363" y="1919667"/>
        <a:ext cx="637088" cy="638805"/>
      </dsp:txXfrm>
    </dsp:sp>
    <dsp:sp modelId="{08409416-2780-4894-BB4D-6E5A9BBF771A}">
      <dsp:nvSpPr>
        <dsp:cNvPr id="0" name=""/>
        <dsp:cNvSpPr/>
      </dsp:nvSpPr>
      <dsp:spPr>
        <a:xfrm>
          <a:off x="6012277" y="951156"/>
          <a:ext cx="4293046" cy="25758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These functions may be represented in different organizational departments or business units in large organizations or combined into the role of a few people in smaller organizations.</a:t>
          </a:r>
          <a:endParaRPr lang="en-US" sz="1900" kern="1200"/>
        </a:p>
      </dsp:txBody>
      <dsp:txXfrm>
        <a:off x="6087720" y="1026599"/>
        <a:ext cx="4142160" cy="2424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47F81-C2F9-4258-969F-65D4736E7442}">
      <dsp:nvSpPr>
        <dsp:cNvPr id="0" name=""/>
        <dsp:cNvSpPr/>
      </dsp:nvSpPr>
      <dsp:spPr>
        <a:xfrm>
          <a:off x="0" y="1559"/>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585B3-A2CC-4DC4-A93A-FF84B25C976F}">
      <dsp:nvSpPr>
        <dsp:cNvPr id="0" name=""/>
        <dsp:cNvSpPr/>
      </dsp:nvSpPr>
      <dsp:spPr>
        <a:xfrm>
          <a:off x="200965" y="151037"/>
          <a:ext cx="365392" cy="365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18130-F34C-48E2-8A7B-4BA6A8DB4567}">
      <dsp:nvSpPr>
        <dsp:cNvPr id="0" name=""/>
        <dsp:cNvSpPr/>
      </dsp:nvSpPr>
      <dsp:spPr>
        <a:xfrm>
          <a:off x="767323" y="1559"/>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a:t>Benefits</a:t>
          </a:r>
        </a:p>
      </dsp:txBody>
      <dsp:txXfrm>
        <a:off x="767323" y="1559"/>
        <a:ext cx="4673038" cy="664349"/>
      </dsp:txXfrm>
    </dsp:sp>
    <dsp:sp modelId="{A7676A42-BF55-43AC-A2C0-A5754D3839BB}">
      <dsp:nvSpPr>
        <dsp:cNvPr id="0" name=""/>
        <dsp:cNvSpPr/>
      </dsp:nvSpPr>
      <dsp:spPr>
        <a:xfrm>
          <a:off x="0" y="831995"/>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258ED-6452-4D03-BD55-5E0FA09296B6}">
      <dsp:nvSpPr>
        <dsp:cNvPr id="0" name=""/>
        <dsp:cNvSpPr/>
      </dsp:nvSpPr>
      <dsp:spPr>
        <a:xfrm>
          <a:off x="200965" y="981474"/>
          <a:ext cx="365392" cy="365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80400-8F30-49D7-B880-DDC0477510B4}">
      <dsp:nvSpPr>
        <dsp:cNvPr id="0" name=""/>
        <dsp:cNvSpPr/>
      </dsp:nvSpPr>
      <dsp:spPr>
        <a:xfrm>
          <a:off x="767323" y="831995"/>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a:t>Pay and compensation</a:t>
          </a:r>
        </a:p>
      </dsp:txBody>
      <dsp:txXfrm>
        <a:off x="767323" y="831995"/>
        <a:ext cx="4673038" cy="664349"/>
      </dsp:txXfrm>
    </dsp:sp>
    <dsp:sp modelId="{D51B7A26-6A6B-4544-A57E-EC14A45A516E}">
      <dsp:nvSpPr>
        <dsp:cNvPr id="0" name=""/>
        <dsp:cNvSpPr/>
      </dsp:nvSpPr>
      <dsp:spPr>
        <a:xfrm>
          <a:off x="0" y="1662432"/>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1C9427-8AA6-43A5-9074-185B867E897A}">
      <dsp:nvSpPr>
        <dsp:cNvPr id="0" name=""/>
        <dsp:cNvSpPr/>
      </dsp:nvSpPr>
      <dsp:spPr>
        <a:xfrm>
          <a:off x="200965" y="1811910"/>
          <a:ext cx="365392" cy="365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3A765-2046-4E4B-BF29-0E9EF688462F}">
      <dsp:nvSpPr>
        <dsp:cNvPr id="0" name=""/>
        <dsp:cNvSpPr/>
      </dsp:nvSpPr>
      <dsp:spPr>
        <a:xfrm>
          <a:off x="767323" y="1662432"/>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a:t>Talent acquisition or recruiting</a:t>
          </a:r>
        </a:p>
      </dsp:txBody>
      <dsp:txXfrm>
        <a:off x="767323" y="1662432"/>
        <a:ext cx="4673038" cy="664349"/>
      </dsp:txXfrm>
    </dsp:sp>
    <dsp:sp modelId="{7F677B6E-FC41-4A60-8E66-A83123B34A9D}">
      <dsp:nvSpPr>
        <dsp:cNvPr id="0" name=""/>
        <dsp:cNvSpPr/>
      </dsp:nvSpPr>
      <dsp:spPr>
        <a:xfrm>
          <a:off x="0" y="2492868"/>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03E96-C2A1-49DF-AE20-3B615F791A77}">
      <dsp:nvSpPr>
        <dsp:cNvPr id="0" name=""/>
        <dsp:cNvSpPr/>
      </dsp:nvSpPr>
      <dsp:spPr>
        <a:xfrm>
          <a:off x="200965" y="2642347"/>
          <a:ext cx="365392" cy="365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5B21E-41F9-4304-B3A7-6AA1A30F7FB1}">
      <dsp:nvSpPr>
        <dsp:cNvPr id="0" name=""/>
        <dsp:cNvSpPr/>
      </dsp:nvSpPr>
      <dsp:spPr>
        <a:xfrm>
          <a:off x="767323" y="2492868"/>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dirty="0"/>
            <a:t>Performance management</a:t>
          </a:r>
        </a:p>
      </dsp:txBody>
      <dsp:txXfrm>
        <a:off x="767323" y="2492868"/>
        <a:ext cx="4673038" cy="664349"/>
      </dsp:txXfrm>
    </dsp:sp>
    <dsp:sp modelId="{D8322C43-4B17-4572-867A-659BC73D1713}">
      <dsp:nvSpPr>
        <dsp:cNvPr id="0" name=""/>
        <dsp:cNvSpPr/>
      </dsp:nvSpPr>
      <dsp:spPr>
        <a:xfrm>
          <a:off x="0" y="3323305"/>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C256D-BCA7-4761-A23C-9020C54116C9}">
      <dsp:nvSpPr>
        <dsp:cNvPr id="0" name=""/>
        <dsp:cNvSpPr/>
      </dsp:nvSpPr>
      <dsp:spPr>
        <a:xfrm>
          <a:off x="200965" y="3472783"/>
          <a:ext cx="365392" cy="365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8527E-63F4-4513-8AAF-828DC45BA496}">
      <dsp:nvSpPr>
        <dsp:cNvPr id="0" name=""/>
        <dsp:cNvSpPr/>
      </dsp:nvSpPr>
      <dsp:spPr>
        <a:xfrm>
          <a:off x="767323" y="3323305"/>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a:t>Professional development or training</a:t>
          </a:r>
        </a:p>
      </dsp:txBody>
      <dsp:txXfrm>
        <a:off x="767323" y="3323305"/>
        <a:ext cx="4673038" cy="664349"/>
      </dsp:txXfrm>
    </dsp:sp>
    <dsp:sp modelId="{F7054DC5-DF08-4887-B9D1-2DE4A861589D}">
      <dsp:nvSpPr>
        <dsp:cNvPr id="0" name=""/>
        <dsp:cNvSpPr/>
      </dsp:nvSpPr>
      <dsp:spPr>
        <a:xfrm>
          <a:off x="0" y="4153741"/>
          <a:ext cx="5440361" cy="6643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C7C17-BDA1-489E-AFCC-14632B3E5BF6}">
      <dsp:nvSpPr>
        <dsp:cNvPr id="0" name=""/>
        <dsp:cNvSpPr/>
      </dsp:nvSpPr>
      <dsp:spPr>
        <a:xfrm>
          <a:off x="200965" y="4303220"/>
          <a:ext cx="365392" cy="365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A9E0EE-7EE7-47CF-9D33-B2266A46FABE}">
      <dsp:nvSpPr>
        <dsp:cNvPr id="0" name=""/>
        <dsp:cNvSpPr/>
      </dsp:nvSpPr>
      <dsp:spPr>
        <a:xfrm>
          <a:off x="767323" y="4153741"/>
          <a:ext cx="4673038"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kern="1200"/>
            <a:t>Manager portal</a:t>
          </a:r>
        </a:p>
      </dsp:txBody>
      <dsp:txXfrm>
        <a:off x="767323" y="4153741"/>
        <a:ext cx="4673038" cy="664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65353-AAD2-4DC2-9E91-4467EA7B2B20}">
      <dsp:nvSpPr>
        <dsp:cNvPr id="0" name=""/>
        <dsp:cNvSpPr/>
      </dsp:nvSpPr>
      <dsp:spPr>
        <a:xfrm>
          <a:off x="0" y="703"/>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E60D33-2F5C-47D3-9560-30C5C0561523}">
      <dsp:nvSpPr>
        <dsp:cNvPr id="0" name=""/>
        <dsp:cNvSpPr/>
      </dsp:nvSpPr>
      <dsp:spPr>
        <a:xfrm>
          <a:off x="0" y="703"/>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 site collection can be associated to only one hub</a:t>
          </a:r>
        </a:p>
      </dsp:txBody>
      <dsp:txXfrm>
        <a:off x="0" y="703"/>
        <a:ext cx="10880723" cy="822785"/>
      </dsp:txXfrm>
    </dsp:sp>
    <dsp:sp modelId="{7039A5BA-5C73-49DE-B81A-669ECE2A98F8}">
      <dsp:nvSpPr>
        <dsp:cNvPr id="0" name=""/>
        <dsp:cNvSpPr/>
      </dsp:nvSpPr>
      <dsp:spPr>
        <a:xfrm>
          <a:off x="0" y="823489"/>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84159-80F5-4F2A-8289-FF6421D07FAE}">
      <dsp:nvSpPr>
        <dsp:cNvPr id="0" name=""/>
        <dsp:cNvSpPr/>
      </dsp:nvSpPr>
      <dsp:spPr>
        <a:xfrm>
          <a:off x="0" y="823489"/>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 hub cannot be associated with another hub</a:t>
          </a:r>
        </a:p>
      </dsp:txBody>
      <dsp:txXfrm>
        <a:off x="0" y="823489"/>
        <a:ext cx="10880723" cy="822785"/>
      </dsp:txXfrm>
    </dsp:sp>
    <dsp:sp modelId="{5A6453A5-58D5-4C93-9950-6DC629DF8948}">
      <dsp:nvSpPr>
        <dsp:cNvPr id="0" name=""/>
        <dsp:cNvSpPr/>
      </dsp:nvSpPr>
      <dsp:spPr>
        <a:xfrm>
          <a:off x="0" y="1646274"/>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92AFF-0F64-4576-805A-815D54ED0203}">
      <dsp:nvSpPr>
        <dsp:cNvPr id="0" name=""/>
        <dsp:cNvSpPr/>
      </dsp:nvSpPr>
      <dsp:spPr>
        <a:xfrm>
          <a:off x="0" y="1646274"/>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Site collections associated with a SharePoint hub site don't inherit the permissions of the hub site or any other sites associated with it. Each site, including the hub site, will retain their current permission settings</a:t>
          </a:r>
        </a:p>
      </dsp:txBody>
      <dsp:txXfrm>
        <a:off x="0" y="1646274"/>
        <a:ext cx="10880723" cy="822785"/>
      </dsp:txXfrm>
    </dsp:sp>
    <dsp:sp modelId="{BF568763-332E-4C3C-8A0D-7087082784B6}">
      <dsp:nvSpPr>
        <dsp:cNvPr id="0" name=""/>
        <dsp:cNvSpPr/>
      </dsp:nvSpPr>
      <dsp:spPr>
        <a:xfrm>
          <a:off x="0" y="2469060"/>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1C7E9-BBCF-4160-B5BC-0B75182B2956}">
      <dsp:nvSpPr>
        <dsp:cNvPr id="0" name=""/>
        <dsp:cNvSpPr/>
      </dsp:nvSpPr>
      <dsp:spPr>
        <a:xfrm>
          <a:off x="0" y="2469060"/>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Content (news, events, articles) that is rolled up from associated sites to a hub site are security trimmed. Users can only see what they have permission to view</a:t>
          </a:r>
        </a:p>
      </dsp:txBody>
      <dsp:txXfrm>
        <a:off x="0" y="2469060"/>
        <a:ext cx="10880723" cy="822785"/>
      </dsp:txXfrm>
    </dsp:sp>
    <dsp:sp modelId="{5F97B673-25C1-441C-B029-FE7519FEBAB7}">
      <dsp:nvSpPr>
        <dsp:cNvPr id="0" name=""/>
        <dsp:cNvSpPr/>
      </dsp:nvSpPr>
      <dsp:spPr>
        <a:xfrm>
          <a:off x="0" y="3291846"/>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33F05-8E67-4732-AC5D-8EADE1DCB207}">
      <dsp:nvSpPr>
        <dsp:cNvPr id="0" name=""/>
        <dsp:cNvSpPr/>
      </dsp:nvSpPr>
      <dsp:spPr>
        <a:xfrm>
          <a:off x="0" y="3291846"/>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Tenants are currently limited to 2000 hub sites. You may not need a hub site for every function, so it's important to do some planning before you create hubs</a:t>
          </a:r>
        </a:p>
      </dsp:txBody>
      <dsp:txXfrm>
        <a:off x="0" y="3291846"/>
        <a:ext cx="10880723" cy="822785"/>
      </dsp:txXfrm>
    </dsp:sp>
    <dsp:sp modelId="{BADD8BD1-5370-4C7A-A7E9-C2161DB3B305}">
      <dsp:nvSpPr>
        <dsp:cNvPr id="0" name=""/>
        <dsp:cNvSpPr/>
      </dsp:nvSpPr>
      <dsp:spPr>
        <a:xfrm>
          <a:off x="0" y="4114632"/>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ADB04-A57A-44EE-966E-0B3EEE9D72F0}">
      <dsp:nvSpPr>
        <dsp:cNvPr id="0" name=""/>
        <dsp:cNvSpPr/>
      </dsp:nvSpPr>
      <dsp:spPr>
        <a:xfrm>
          <a:off x="0" y="4114632"/>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You must be a SharePoint administrator to create a SharePoint hub site</a:t>
          </a:r>
        </a:p>
      </dsp:txBody>
      <dsp:txXfrm>
        <a:off x="0" y="4114632"/>
        <a:ext cx="10880723" cy="822785"/>
      </dsp:txXfrm>
    </dsp:sp>
    <dsp:sp modelId="{7BB3B6EE-4158-440F-8FB9-54EC3A3073A1}">
      <dsp:nvSpPr>
        <dsp:cNvPr id="0" name=""/>
        <dsp:cNvSpPr/>
      </dsp:nvSpPr>
      <dsp:spPr>
        <a:xfrm>
          <a:off x="0" y="4937417"/>
          <a:ext cx="108807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2FF91-E3CC-4585-A4D0-CC92170384F7}">
      <dsp:nvSpPr>
        <dsp:cNvPr id="0" name=""/>
        <dsp:cNvSpPr/>
      </dsp:nvSpPr>
      <dsp:spPr>
        <a:xfrm>
          <a:off x="0" y="4937417"/>
          <a:ext cx="10880723" cy="822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Site collection administrators, however, can associate a SharePoint site with a hub site that already exists</a:t>
          </a:r>
        </a:p>
      </dsp:txBody>
      <dsp:txXfrm>
        <a:off x="0" y="4937417"/>
        <a:ext cx="10880723" cy="8227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5FF80-D221-40B2-909E-D82C113B692E}">
      <dsp:nvSpPr>
        <dsp:cNvPr id="0" name=""/>
        <dsp:cNvSpPr/>
      </dsp:nvSpPr>
      <dsp:spPr>
        <a:xfrm>
          <a:off x="-135959" y="721984"/>
          <a:ext cx="5881867" cy="1917421"/>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46A1376D-5102-4593-A70C-9E3A2994DE68}">
      <dsp:nvSpPr>
        <dsp:cNvPr id="0" name=""/>
        <dsp:cNvSpPr/>
      </dsp:nvSpPr>
      <dsp:spPr>
        <a:xfrm>
          <a:off x="444060" y="1153404"/>
          <a:ext cx="1056644" cy="1054581"/>
        </a:xfrm>
        <a:prstGeom prst="rect">
          <a:avLst/>
        </a:prstGeom>
        <a:blipFill>
          <a:blip xmlns:r="http://schemas.openxmlformats.org/officeDocument/2006/relationships" r:embed="rId1">
            <a:duotone>
              <a:srgbClr val="50B4C8">
                <a:shade val="45000"/>
                <a:satMod val="135000"/>
              </a:srgb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6AD77-7186-44E0-8C85-13933CC16512}">
      <dsp:nvSpPr>
        <dsp:cNvPr id="0" name=""/>
        <dsp:cNvSpPr/>
      </dsp:nvSpPr>
      <dsp:spPr>
        <a:xfrm>
          <a:off x="1663123" y="596673"/>
          <a:ext cx="4215526" cy="191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125" tIns="203125" rIns="203125" bIns="203125" numCol="1" spcCol="1270" anchor="ctr" anchorCtr="0">
          <a:noAutofit/>
        </a:bodyPr>
        <a:lstStyle/>
        <a:p>
          <a:pPr marL="0" lvl="0" indent="0" algn="l" defTabSz="711200">
            <a:lnSpc>
              <a:spcPct val="100000"/>
            </a:lnSpc>
            <a:spcBef>
              <a:spcPct val="0"/>
            </a:spcBef>
            <a:spcAft>
              <a:spcPct val="35000"/>
            </a:spcAft>
            <a:buNone/>
          </a:pPr>
          <a:r>
            <a:rPr lang="en-US" sz="1600" i="1" kern="1200" dirty="0">
              <a:solidFill>
                <a:sysClr val="windowText" lastClr="000000">
                  <a:hueOff val="0"/>
                  <a:satOff val="0"/>
                  <a:lumOff val="0"/>
                  <a:alphaOff val="0"/>
                </a:sysClr>
              </a:solidFill>
              <a:latin typeface="Calibri Light" panose="020F0302020204030204"/>
              <a:ea typeface="+mn-ea"/>
              <a:cs typeface="+mn-cs"/>
            </a:rPr>
            <a:t>A Home site</a:t>
          </a:r>
          <a:r>
            <a:rPr lang="en-US" sz="1600" kern="1200" dirty="0">
              <a:solidFill>
                <a:sysClr val="windowText" lastClr="000000">
                  <a:hueOff val="0"/>
                  <a:satOff val="0"/>
                  <a:lumOff val="0"/>
                  <a:alphaOff val="0"/>
                </a:sysClr>
              </a:solidFill>
              <a:latin typeface="Calibri Light" panose="020F0302020204030204"/>
              <a:ea typeface="+mn-ea"/>
              <a:cs typeface="+mn-cs"/>
            </a:rPr>
            <a:t> is the landing page that brings together news, content, conversations and video to deliver an engaging experience that reflects an organization’s voice, priorities and brand.</a:t>
          </a:r>
        </a:p>
      </dsp:txBody>
      <dsp:txXfrm>
        <a:off x="1663123" y="596673"/>
        <a:ext cx="4215526" cy="1919295"/>
      </dsp:txXfrm>
    </dsp:sp>
    <dsp:sp modelId="{B7F6DCEA-304C-4641-BE2F-A443BB2BAAC8}">
      <dsp:nvSpPr>
        <dsp:cNvPr id="0" name=""/>
        <dsp:cNvSpPr/>
      </dsp:nvSpPr>
      <dsp:spPr>
        <a:xfrm>
          <a:off x="-135959" y="3067790"/>
          <a:ext cx="5881867" cy="1917421"/>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1D0012CA-8B16-4456-97E9-7354BF710643}">
      <dsp:nvSpPr>
        <dsp:cNvPr id="0" name=""/>
        <dsp:cNvSpPr/>
      </dsp:nvSpPr>
      <dsp:spPr>
        <a:xfrm>
          <a:off x="444060" y="3499209"/>
          <a:ext cx="1056644" cy="10545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A27E0-5192-4B7A-B03D-D098608D8CF2}">
      <dsp:nvSpPr>
        <dsp:cNvPr id="0" name=""/>
        <dsp:cNvSpPr/>
      </dsp:nvSpPr>
      <dsp:spPr>
        <a:xfrm>
          <a:off x="1676825" y="3017965"/>
          <a:ext cx="3991651" cy="191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125" tIns="203125" rIns="203125" bIns="203125" numCol="1" spcCol="1270" anchor="ctr" anchorCtr="0">
          <a:noAutofit/>
        </a:bodyPr>
        <a:lstStyle/>
        <a:p>
          <a:pPr marL="0" lvl="0" indent="0" algn="l" defTabSz="711200">
            <a:lnSpc>
              <a:spcPct val="100000"/>
            </a:lnSpc>
            <a:spcBef>
              <a:spcPct val="0"/>
            </a:spcBef>
            <a:spcAft>
              <a:spcPct val="35000"/>
            </a:spcAft>
            <a:buNone/>
          </a:pPr>
          <a:r>
            <a:rPr lang="en-US" sz="1600" i="1" kern="1200" dirty="0">
              <a:solidFill>
                <a:sysClr val="windowText" lastClr="000000">
                  <a:hueOff val="0"/>
                  <a:satOff val="0"/>
                  <a:lumOff val="0"/>
                  <a:alphaOff val="0"/>
                </a:sysClr>
              </a:solidFill>
              <a:latin typeface="Calibri Light" panose="020F0302020204030204"/>
              <a:ea typeface="+mn-ea"/>
              <a:cs typeface="+mn-cs"/>
            </a:rPr>
            <a:t>Home sites</a:t>
          </a:r>
          <a:r>
            <a:rPr lang="en-US" sz="1600" kern="1200" dirty="0">
              <a:solidFill>
                <a:sysClr val="windowText" lastClr="000000">
                  <a:hueOff val="0"/>
                  <a:satOff val="0"/>
                  <a:lumOff val="0"/>
                  <a:alphaOff val="0"/>
                </a:sysClr>
              </a:solidFill>
              <a:latin typeface="Calibri Light" panose="020F0302020204030204"/>
              <a:ea typeface="+mn-ea"/>
              <a:cs typeface="+mn-cs"/>
            </a:rPr>
            <a:t> connect the digital estate with enterprise search and navigation and deliver a dynamic and highly personalized experience powered by AI, so you can connect with the information and activities that matter to you, across your devices. </a:t>
          </a:r>
        </a:p>
      </dsp:txBody>
      <dsp:txXfrm>
        <a:off x="1676825" y="3017965"/>
        <a:ext cx="3991651" cy="19192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E919A-07E6-4016-9DFB-75E16DBB9AA9}">
      <dsp:nvSpPr>
        <dsp:cNvPr id="0" name=""/>
        <dsp:cNvSpPr/>
      </dsp:nvSpPr>
      <dsp:spPr>
        <a:xfrm>
          <a:off x="0" y="2144"/>
          <a:ext cx="10880725" cy="823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 SharePoint Home site</a:t>
          </a:r>
        </a:p>
      </dsp:txBody>
      <dsp:txXfrm>
        <a:off x="40209" y="42353"/>
        <a:ext cx="10800307" cy="743262"/>
      </dsp:txXfrm>
    </dsp:sp>
    <dsp:sp modelId="{32EB2E52-8EFB-400E-B18D-B486308AEF59}">
      <dsp:nvSpPr>
        <dsp:cNvPr id="0" name=""/>
        <dsp:cNvSpPr/>
      </dsp:nvSpPr>
      <dsp:spPr>
        <a:xfrm>
          <a:off x="0" y="825824"/>
          <a:ext cx="10880725" cy="225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is a modern communication site in your Microsoft 365 environment</a:t>
          </a:r>
        </a:p>
        <a:p>
          <a:pPr marL="228600" lvl="1" indent="-228600" algn="l" defTabSz="1111250">
            <a:lnSpc>
              <a:spcPct val="90000"/>
            </a:lnSpc>
            <a:spcBef>
              <a:spcPct val="0"/>
            </a:spcBef>
            <a:spcAft>
              <a:spcPct val="20000"/>
            </a:spcAft>
            <a:buChar char="•"/>
          </a:pPr>
          <a:r>
            <a:rPr lang="en-US" sz="2500" kern="1200"/>
            <a:t>serves as the top-level landing page</a:t>
          </a:r>
        </a:p>
        <a:p>
          <a:pPr marL="228600" lvl="1" indent="-228600" algn="l" defTabSz="1111250">
            <a:lnSpc>
              <a:spcPct val="90000"/>
            </a:lnSpc>
            <a:spcBef>
              <a:spcPct val="0"/>
            </a:spcBef>
            <a:spcAft>
              <a:spcPct val="20000"/>
            </a:spcAft>
            <a:buChar char="•"/>
          </a:pPr>
          <a:r>
            <a:rPr lang="en-US" sz="2500" kern="1200"/>
            <a:t>brings together news, content, conversations and video to deliver an engaging experience</a:t>
          </a:r>
        </a:p>
        <a:p>
          <a:pPr marL="228600" lvl="1" indent="-228600" algn="l" defTabSz="1111250">
            <a:lnSpc>
              <a:spcPct val="90000"/>
            </a:lnSpc>
            <a:spcBef>
              <a:spcPct val="0"/>
            </a:spcBef>
            <a:spcAft>
              <a:spcPct val="20000"/>
            </a:spcAft>
            <a:buChar char="•"/>
          </a:pPr>
          <a:r>
            <a:rPr lang="en-US" sz="2500" kern="1200"/>
            <a:t>reflects your organization’s voice, priorities and brand.</a:t>
          </a:r>
        </a:p>
      </dsp:txBody>
      <dsp:txXfrm>
        <a:off x="0" y="825824"/>
        <a:ext cx="10880725" cy="2252160"/>
      </dsp:txXfrm>
    </dsp:sp>
    <dsp:sp modelId="{219107E0-8CC2-4BF8-BC96-7EB55BB16503}">
      <dsp:nvSpPr>
        <dsp:cNvPr id="0" name=""/>
        <dsp:cNvSpPr/>
      </dsp:nvSpPr>
      <dsp:spPr>
        <a:xfrm>
          <a:off x="0" y="3077985"/>
          <a:ext cx="10880725" cy="823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It is NOT a new modern site template. </a:t>
          </a:r>
        </a:p>
      </dsp:txBody>
      <dsp:txXfrm>
        <a:off x="40209" y="3118194"/>
        <a:ext cx="10800307" cy="743262"/>
      </dsp:txXfrm>
    </dsp:sp>
    <dsp:sp modelId="{3F76B718-89E4-42DF-9C8A-74CD598D914D}">
      <dsp:nvSpPr>
        <dsp:cNvPr id="0" name=""/>
        <dsp:cNvSpPr/>
      </dsp:nvSpPr>
      <dsp:spPr>
        <a:xfrm>
          <a:off x="0" y="3993825"/>
          <a:ext cx="10880725" cy="823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It is NOT a new design for communication sites</a:t>
          </a:r>
        </a:p>
      </dsp:txBody>
      <dsp:txXfrm>
        <a:off x="40209" y="4034034"/>
        <a:ext cx="10800307" cy="7432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EB3A8-F864-4FD3-9EA3-BBC341536D61}">
      <dsp:nvSpPr>
        <dsp:cNvPr id="0" name=""/>
        <dsp:cNvSpPr/>
      </dsp:nvSpPr>
      <dsp:spPr>
        <a:xfrm>
          <a:off x="0" y="420284"/>
          <a:ext cx="10880725" cy="992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83184" rIns="844465"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baseline="0"/>
            <a:t>True</a:t>
          </a:r>
          <a:endParaRPr lang="en-US" sz="1800" kern="1200"/>
        </a:p>
      </dsp:txBody>
      <dsp:txXfrm>
        <a:off x="0" y="420284"/>
        <a:ext cx="10880725" cy="992250"/>
      </dsp:txXfrm>
    </dsp:sp>
    <dsp:sp modelId="{FA491922-DD88-429B-AA8B-0F122DA17A1B}">
      <dsp:nvSpPr>
        <dsp:cNvPr id="0" name=""/>
        <dsp:cNvSpPr/>
      </dsp:nvSpPr>
      <dsp:spPr>
        <a:xfrm>
          <a:off x="544036" y="7004"/>
          <a:ext cx="7616507" cy="8265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baseline="0"/>
            <a:t>True/False: External Sharing should be considered when planning site collection governance ?</a:t>
          </a:r>
          <a:endParaRPr lang="en-US" sz="1800" kern="1200"/>
        </a:p>
      </dsp:txBody>
      <dsp:txXfrm>
        <a:off x="584385" y="47353"/>
        <a:ext cx="7535809" cy="745862"/>
      </dsp:txXfrm>
    </dsp:sp>
    <dsp:sp modelId="{729C1193-9A2D-4709-B55A-F95E4964BE91}">
      <dsp:nvSpPr>
        <dsp:cNvPr id="0" name=""/>
        <dsp:cNvSpPr/>
      </dsp:nvSpPr>
      <dsp:spPr>
        <a:xfrm>
          <a:off x="0" y="1977015"/>
          <a:ext cx="10880725" cy="992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83184" rIns="844465" bIns="128016" numCol="1" spcCol="1270" anchor="t" anchorCtr="0">
          <a:noAutofit/>
        </a:bodyPr>
        <a:lstStyle/>
        <a:p>
          <a:pPr marL="171450" lvl="1" indent="-171450" algn="l" defTabSz="800100">
            <a:lnSpc>
              <a:spcPct val="90000"/>
            </a:lnSpc>
            <a:spcBef>
              <a:spcPct val="0"/>
            </a:spcBef>
            <a:spcAft>
              <a:spcPct val="15000"/>
            </a:spcAft>
            <a:buChar char="•"/>
          </a:pPr>
          <a:r>
            <a:rPr lang="nb-NO" sz="1800" kern="1200" baseline="0"/>
            <a:t>Communication site</a:t>
          </a:r>
          <a:endParaRPr lang="en-US" sz="1800" kern="1200"/>
        </a:p>
      </dsp:txBody>
      <dsp:txXfrm>
        <a:off x="0" y="1977015"/>
        <a:ext cx="10880725" cy="992250"/>
      </dsp:txXfrm>
    </dsp:sp>
    <dsp:sp modelId="{BAEDD3A4-16C6-4069-90A7-F0906D00B6DD}">
      <dsp:nvSpPr>
        <dsp:cNvPr id="0" name=""/>
        <dsp:cNvSpPr/>
      </dsp:nvSpPr>
      <dsp:spPr>
        <a:xfrm>
          <a:off x="544036" y="1563735"/>
          <a:ext cx="7616507" cy="8265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Which type of site collection is most commonly used for Hub site?</a:t>
          </a:r>
          <a:endParaRPr lang="en-US" sz="1800" kern="1200" dirty="0"/>
        </a:p>
      </dsp:txBody>
      <dsp:txXfrm>
        <a:off x="584385" y="1604084"/>
        <a:ext cx="7535809" cy="745862"/>
      </dsp:txXfrm>
    </dsp:sp>
    <dsp:sp modelId="{BBF0BA12-D9D4-4D2F-9776-75FBD6C93897}">
      <dsp:nvSpPr>
        <dsp:cNvPr id="0" name=""/>
        <dsp:cNvSpPr/>
      </dsp:nvSpPr>
      <dsp:spPr>
        <a:xfrm>
          <a:off x="0" y="3533745"/>
          <a:ext cx="10880725" cy="12789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83184" rIns="844465"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baseline="0" dirty="0"/>
            <a:t>By default, any site collection administrator can associate their site collection to a hub site. Use the </a:t>
          </a:r>
          <a:r>
            <a:rPr lang="en-US" sz="1800" kern="1200" baseline="0" dirty="0"/>
            <a:t>Grant-</a:t>
          </a:r>
          <a:r>
            <a:rPr lang="en-US" sz="1800" kern="1200" baseline="0" dirty="0" err="1"/>
            <a:t>SPOHubSiteRights</a:t>
          </a:r>
          <a:r>
            <a:rPr lang="en-US" sz="1800" kern="1200" baseline="0" dirty="0"/>
            <a:t> to control permissions for hub site association</a:t>
          </a:r>
          <a:endParaRPr lang="en-US" sz="1800" kern="1200" dirty="0"/>
        </a:p>
      </dsp:txBody>
      <dsp:txXfrm>
        <a:off x="0" y="3533745"/>
        <a:ext cx="10880725" cy="1278900"/>
      </dsp:txXfrm>
    </dsp:sp>
    <dsp:sp modelId="{D79BB948-5D28-44C6-8841-15D29BEB1CDF}">
      <dsp:nvSpPr>
        <dsp:cNvPr id="0" name=""/>
        <dsp:cNvSpPr/>
      </dsp:nvSpPr>
      <dsp:spPr>
        <a:xfrm>
          <a:off x="544036" y="3120465"/>
          <a:ext cx="7616507" cy="8265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baseline="0"/>
            <a:t>By default, who can associate a site collection to a hub site?</a:t>
          </a:r>
          <a:endParaRPr lang="en-US" sz="1800" kern="1200"/>
        </a:p>
      </dsp:txBody>
      <dsp:txXfrm>
        <a:off x="584385" y="3160814"/>
        <a:ext cx="753580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harepoint%2Fdev%2Ffeatures%2Fhub-site%2Fhub-site-overview%23additional-details&amp;data=02%7C01%7Cjvasil%40microsoft.com%7C46343d1de4444c5c2b0d08d7a583904c%7C72f988bf86f141af91ab2d7cd011db47%7C1%7C0%7C637159856798058881&amp;sdata=Up2Nolb9ZWDWifofOaQ2Dor6QpbadkKqK4SOfqiwiPU%3D&amp;reserve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upport.office.com/en-us/article/customize-the-navigation-on-your-sharepoint-site-3cd61ae7-a9ed-4e1e-bf6d-4655f0bf25ca#hubnav" TargetMode="External"/><Relationship Id="rId7" Type="http://schemas.openxmlformats.org/officeDocument/2006/relationships/hyperlink" Target="https://support.office.com/en-us/article/use-the-highlighted-content-web-part-e34199b0-ff1a-47fb-8f4d-dbcaed329ef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support.office.com/en-us/article/use-the-sites-web-part-93cbd17b-0bf8-4355-9f32-cc90e0443e6d" TargetMode="External"/><Relationship Id="rId5" Type="http://schemas.openxmlformats.org/officeDocument/2006/relationships/hyperlink" Target="https://support.office.com/en-us/article/use-the-news-web-part-on-a-sharepoint-page-c2dcee50-f5d7-434b-8cb9-a7feefd9f165" TargetMode="External"/><Relationship Id="rId4" Type="http://schemas.openxmlformats.org/officeDocument/2006/relationships/hyperlink" Target="https://support.office.com/en-us/article/change-the-look-of-your-sharepoint-site-06bbadc3-6b04-4a60-9d14-894f6a170818"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office365-sharepoint-online-enterprise-help/change-site-collection-storage-and-server-resource-quotas-HA102772729.aspx?CTT=5&amp;origin=HA10284460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support.office.com/en-us/article/use-the-hero-web-part-on-a-modern-page-d57f449b-19a0-4b0d-8ce3-be5866430645" TargetMode="External"/><Relationship Id="rId3" Type="http://schemas.openxmlformats.org/officeDocument/2006/relationships/hyperlink" Target="https://support.office.com/en-us/article/create-a-communication-site-in-sharepoint-online-7fb44b20-a72f-4d2c-9173-fc8f59ba50eb" TargetMode="External"/><Relationship Id="rId7" Type="http://schemas.openxmlformats.org/officeDocument/2006/relationships/hyperlink" Target="https://support.office.com/en-us/article/page-b3d46deb-27a6-4b1e-87b8-df851e503de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support.office.com/en-us/article/document-library-306728fe-0325-4b28-b60d-f902e1d75939" TargetMode="External"/><Relationship Id="rId11" Type="http://schemas.openxmlformats.org/officeDocument/2006/relationships/hyperlink" Target="https://support.office.com/en-us/article/use-the-highlighted-content-web-part-e34199b0-ff1a-47fb-8f4d-dbcaed329efd" TargetMode="External"/><Relationship Id="rId5" Type="http://schemas.openxmlformats.org/officeDocument/2006/relationships/hyperlink" Target="https://support.office.com/en-us/article/add-a-new-list-0d397414-d95f-41eb-addd-5e6eff41b083" TargetMode="External"/><Relationship Id="rId10" Type="http://schemas.openxmlformats.org/officeDocument/2006/relationships/hyperlink" Target="https://support.office.com/en-us/article/use-the-events-web-part-5fe4da93-5fa9-4695-b1ee-b0ae4c981909" TargetMode="External"/><Relationship Id="rId4" Type="http://schemas.openxmlformats.org/officeDocument/2006/relationships/hyperlink" Target="https://support.office.com/en-us/article/web-parts-336e8e92-3e2d-4298-ae01-d404bbe751e0" TargetMode="External"/><Relationship Id="rId9" Type="http://schemas.openxmlformats.org/officeDocument/2006/relationships/hyperlink" Target="https://support.office.com/en-us/article/use-news-headlines-and-news-list-web-parts-on-a-modern-page-c2dcee50-f5d7-434b-8cb9-a7feefd9f16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36480635"/>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334221635"/>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244926182"/>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375309271"/>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itchFamily="34" charset="0"/>
                <a:ea typeface="Segoe UI" pitchFamily="34" charset="0"/>
                <a:cs typeface="Segoe UI" pitchFamily="34" charset="0"/>
              </a:rPr>
              <a:t>You don't have to have a hub site for every function. However, when a function provides multiple logically different services (as in the HR example), it's a good practice to create a hub site to provide a single starting place for your users. Often, intranet users start their exploration with browsing. Hub sites help combine the benefits of browsing ("I know this is an HR topic") with the benefits of a more narrowly scoped search ("I want to find information about vision benefits, not the company's strategic vision."). Even if the users don't know which sub-function provides a service, they can navigate to the HR hub and then, using the search scope provided by the hub, search (or navigate) within the HR hub to quickly find what they need.</a:t>
            </a:r>
          </a:p>
          <a:p>
            <a:r>
              <a:rPr lang="en-US" sz="1050" b="0" i="0" u="none" strike="noStrike" kern="1200" dirty="0">
                <a:solidFill>
                  <a:schemeClr val="tx1"/>
                </a:solidFill>
                <a:effectLst/>
                <a:latin typeface="Segoe UI" pitchFamily="34" charset="0"/>
                <a:ea typeface="Segoe UI" pitchFamily="34" charset="0"/>
                <a:cs typeface="Segoe UI" pitchFamily="34" charset="0"/>
              </a:rPr>
              <a:t>Some organizational functions have an enterprise-wide scope but a regional or product execution. For example, think about a Sales department that may have sites for sales regions and sites for location-based offices. This type of function has always presented a challenge to hierarchical intranet content organization using subsites. Do we make the Southeast Sales site a subsite of the Southeast Region site or the Sales site? And, what happens when a state within the southeast region moves; for example, from the southeast region to the northeast region? This type of dynamic organizational movement creates a nightmare for intranet organization if you use subsites, but not with hub sites. Picking a hub may create some angst because an individual site can be associated with only one hub, but keep in mind that news, activity, and highlighted content is based on search, so it's possible to have content from one site appear on multiple hub home pages. A hub will default to only showing content from its own associated sites, but it's easy to configure it to include other related sites as well, even if those sites are associated with different hubs.</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689340365"/>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sz="1050" b="0" i="0" u="none" strike="noStrike" kern="1200" dirty="0">
                <a:solidFill>
                  <a:schemeClr val="tx1"/>
                </a:solidFill>
                <a:effectLst/>
                <a:latin typeface="Segoe UI" pitchFamily="34" charset="0"/>
                <a:ea typeface="Segoe UI" pitchFamily="34" charset="0"/>
                <a:cs typeface="Segoe UI" pitchFamily="34" charset="0"/>
              </a:rPr>
              <a:t>What is the one thing that we can guarantee is going to happen in every business? Change! As our organization evolves, you need intranets that make it easy to align experiences with the way you work and that can adapt to the inevitable changes in the way you work. This is a key benefit provided by SharePoint hub sites; they model relationships as links, rather than hierarchy or ownership, so that you can adapt to the changes in the way you work in a dynamic, changing world.</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a:p>
            <a:pPr>
              <a:spcBef>
                <a:spcPts val="0"/>
              </a:spcBef>
              <a:spcAft>
                <a:spcPts val="0"/>
              </a:spcAft>
            </a:pPr>
            <a:r>
              <a:rPr lang="en-US" sz="1050" kern="1200" dirty="0">
                <a:solidFill>
                  <a:schemeClr val="tx1"/>
                </a:solidFill>
                <a:effectLst/>
                <a:latin typeface="Segoe UI" pitchFamily="34" charset="0"/>
                <a:ea typeface="Segoe UI" pitchFamily="34" charset="0"/>
                <a:cs typeface="Segoe UI" pitchFamily="34" charset="0"/>
              </a:rPr>
              <a:t>This slide also demonstrates how a site collection can be re-associated to a different hub site.  </a:t>
            </a:r>
          </a:p>
          <a:p>
            <a:pPr>
              <a:spcBef>
                <a:spcPts val="0"/>
              </a:spcBef>
              <a:spcAft>
                <a:spcPts val="0"/>
              </a:spcAft>
            </a:pPr>
            <a:r>
              <a:rPr lang="en-US" sz="1050" kern="1200" dirty="0">
                <a:solidFill>
                  <a:schemeClr val="tx1"/>
                </a:solidFill>
                <a:effectLst/>
                <a:latin typeface="Segoe UI" pitchFamily="34" charset="0"/>
                <a:ea typeface="Segoe UI" pitchFamily="34" charset="0"/>
                <a:cs typeface="Segoe UI" pitchFamily="34" charset="0"/>
              </a:rPr>
              <a:t>The Big wins site collection is moved to HR hub site</a:t>
            </a:r>
          </a:p>
          <a:p>
            <a:pPr>
              <a:spcBef>
                <a:spcPts val="0"/>
              </a:spcBef>
              <a:spcAft>
                <a:spcPts val="0"/>
              </a:spcAft>
            </a:pPr>
            <a:r>
              <a:rPr lang="en-US" sz="1050" kern="1200" dirty="0">
                <a:solidFill>
                  <a:schemeClr val="tx1"/>
                </a:solidFill>
                <a:effectLst/>
                <a:latin typeface="Segoe UI" pitchFamily="34" charset="0"/>
                <a:ea typeface="Segoe UI" pitchFamily="34" charset="0"/>
                <a:cs typeface="Segoe UI" pitchFamily="34" charset="0"/>
              </a:rPr>
              <a:t>The EMEA sales site collection is moved to the Sales hub site</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a:p>
            <a:r>
              <a:rPr lang="en-US" sz="1050" b="0" i="0" u="none" strike="noStrike" kern="1200" dirty="0">
                <a:solidFill>
                  <a:schemeClr val="tx1"/>
                </a:solidFill>
                <a:effectLst/>
                <a:latin typeface="Segoe UI" pitchFamily="34" charset="0"/>
                <a:ea typeface="Segoe UI" pitchFamily="34" charset="0"/>
                <a:cs typeface="Segoe UI" pitchFamily="34" charset="0"/>
              </a:rPr>
              <a:t>You don't have to have a hub site for every function. However, when a function provides multiple logically different services (as in the HR example), it's a good practice to create a hub site to provide a single starting place for your users. Often, intranet users start their exploration with browsing. Hub sites help combine the benefits of browsing ("I know this is an HR topic") with the benefits of a more narrowly scoped search ("I want to find information about vision benefits, not the company's strategic vision."). Even if the users don't know which sub-function provides a service, they can navigate to the HR hub and then, using the search scope provided by the hub, search (or navigate) within the HR hub to quickly find what they need.</a:t>
            </a:r>
          </a:p>
          <a:p>
            <a:r>
              <a:rPr lang="en-US" sz="1050" b="0" i="0" u="none" strike="noStrike" kern="1200" dirty="0">
                <a:solidFill>
                  <a:schemeClr val="tx1"/>
                </a:solidFill>
                <a:effectLst/>
                <a:latin typeface="Segoe UI" pitchFamily="34" charset="0"/>
                <a:ea typeface="Segoe UI" pitchFamily="34" charset="0"/>
                <a:cs typeface="Segoe UI" pitchFamily="34" charset="0"/>
              </a:rPr>
              <a:t>Some organizational functions have an enterprise-wide scope but a regional or product execution. For example, think about a Sales department that may have sites for sales regions and sites for location-based offices. This type of function has always presented a challenge to hierarchical intranet content organization using subsites. Do we make the Southeast Sales site a subsite of the Southeast Region site or the Sales site? And, what happens when a state within the southeast region moves; for example, from the southeast region to the northeast region? This type of dynamic organizational movement creates a nightmare for intranet organization if you use subsites, but not with hub sites. Picking a hub may create some angst because an individual site can be associated with only one hub, but keep in mind that news, activity, and highlighted content is based on search, so it's possible to have content from one site appear on multiple hub home pages. A hub will default to only showing content from its own associated sites, but it's easy to configure it to include other related sites as well, even if those sites are associated with different hubs.</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4034944913"/>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780415" lvl="1" indent="-171450">
              <a:buFont typeface="Arial"/>
              <a:buChar char="•"/>
              <a:defRPr/>
            </a:pPr>
            <a:r>
              <a:rPr lang="en-US">
                <a:hlinkClick r:id="rId3"/>
              </a:rPr>
              <a:t>https://docs.microsoft.com/en-us/sharepoint/dev/features/hub-site/hub-site-overview#additional-details</a:t>
            </a:r>
            <a:r>
              <a:rPr lang="en-US"/>
              <a:t> </a:t>
            </a:r>
          </a:p>
          <a:p>
            <a:pPr marL="0" marR="0" lvl="0" indent="0" algn="l" defTabSz="609585">
              <a:lnSpc>
                <a:spcPct val="100000"/>
              </a:lnSpc>
              <a:spcBef>
                <a:spcPts val="0"/>
              </a:spcBef>
              <a:spcAft>
                <a:spcPts val="0"/>
              </a:spcAft>
              <a:buClrTx/>
              <a:buSzTx/>
              <a:buFontTx/>
              <a:buNone/>
              <a:tabLst/>
              <a:defRPr/>
            </a:pPr>
            <a:endParaRPr lang="en-US" sz="1050"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514106300"/>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50" dirty="0"/>
              <a:t>If the theme for the site that was converted to a hub site was never changed from the original theme assigned by SharePoint at the time it was created, any sites associated with it will not inherit the hub site theme. </a:t>
            </a: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283239985"/>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itchFamily="34" charset="0"/>
                <a:ea typeface="Segoe UI" pitchFamily="34" charset="0"/>
                <a:cs typeface="Segoe UI" pitchFamily="34" charset="0"/>
              </a:rPr>
              <a:t>Additional steps to get the most out of your hub site</a:t>
            </a:r>
          </a:p>
          <a:p>
            <a:r>
              <a:rPr lang="en-US" sz="1050" b="1" i="0" u="none" strike="noStrike" kern="1200" dirty="0">
                <a:solidFill>
                  <a:schemeClr val="tx1"/>
                </a:solidFill>
                <a:effectLst/>
                <a:latin typeface="Segoe UI" pitchFamily="34" charset="0"/>
                <a:ea typeface="Segoe UI" pitchFamily="34" charset="0"/>
                <a:cs typeface="Segoe UI" pitchFamily="34" charset="0"/>
              </a:rPr>
              <a:t>Change the hub site name and logo</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rPr>
              <a:t>To edit the hub site name and logo, go to the site, click </a:t>
            </a:r>
            <a:r>
              <a:rPr lang="en-US" sz="1050" b="1" i="0" u="none" strike="noStrike" kern="1200" dirty="0">
                <a:solidFill>
                  <a:schemeClr val="tx1"/>
                </a:solidFill>
                <a:effectLst/>
                <a:latin typeface="Segoe UI" pitchFamily="34" charset="0"/>
                <a:ea typeface="Segoe UI" pitchFamily="34" charset="0"/>
                <a:cs typeface="Segoe UI" pitchFamily="34" charset="0"/>
              </a:rPr>
              <a:t>Settings</a:t>
            </a:r>
            <a:r>
              <a:rPr lang="en-US" sz="1050" b="0" i="0" u="none" strike="noStrike" kern="1200" dirty="0">
                <a:solidFill>
                  <a:schemeClr val="tx1"/>
                </a:solidFill>
                <a:effectLst/>
                <a:latin typeface="Segoe UI" pitchFamily="34" charset="0"/>
                <a:ea typeface="Segoe UI" pitchFamily="34" charset="0"/>
                <a:cs typeface="Segoe UI" pitchFamily="34" charset="0"/>
              </a:rPr>
              <a:t> , and then click </a:t>
            </a:r>
            <a:r>
              <a:rPr lang="en-US" sz="1050" b="1" i="0" u="none" strike="noStrike" kern="1200" dirty="0">
                <a:solidFill>
                  <a:schemeClr val="tx1"/>
                </a:solidFill>
                <a:effectLst/>
                <a:latin typeface="Segoe UI" pitchFamily="34" charset="0"/>
                <a:ea typeface="Segoe UI" pitchFamily="34" charset="0"/>
                <a:cs typeface="Segoe UI" pitchFamily="34" charset="0"/>
              </a:rPr>
              <a:t>Hub site information</a:t>
            </a:r>
            <a:r>
              <a:rPr lang="en-US" sz="1050" b="0" i="0" u="none" strike="noStrike" kern="1200" dirty="0">
                <a:solidFill>
                  <a:schemeClr val="tx1"/>
                </a:solidFill>
                <a:effectLst/>
                <a:latin typeface="Segoe UI" pitchFamily="34" charset="0"/>
                <a:ea typeface="Segoe UI" pitchFamily="34" charset="0"/>
                <a:cs typeface="Segoe UI" pitchFamily="34" charset="0"/>
              </a:rPr>
              <a:t>. The logo height should be no more than 24 pixels.</a:t>
            </a:r>
          </a:p>
          <a:p>
            <a:r>
              <a:rPr lang="en-US" sz="1050" b="0" i="0" u="none" strike="noStrike" kern="1200" dirty="0">
                <a:solidFill>
                  <a:schemeClr val="tx1"/>
                </a:solidFill>
                <a:effectLst/>
                <a:latin typeface="Segoe UI" pitchFamily="34" charset="0"/>
                <a:ea typeface="Segoe UI" pitchFamily="34" charset="0"/>
                <a:cs typeface="Segoe UI" pitchFamily="34" charset="0"/>
              </a:rPr>
              <a:t>The name and logo will appear in both the hub site navigation bar and when users associate sites with the hub.</a:t>
            </a:r>
          </a:p>
          <a:p>
            <a:r>
              <a:rPr lang="en-US" sz="1050" b="1" i="0" u="none" strike="noStrike" kern="1200" dirty="0">
                <a:solidFill>
                  <a:schemeClr val="tx1"/>
                </a:solidFill>
                <a:effectLst/>
                <a:latin typeface="Segoe UI" pitchFamily="34" charset="0"/>
                <a:ea typeface="Segoe UI" pitchFamily="34" charset="0"/>
                <a:cs typeface="Segoe UI" pitchFamily="34" charset="0"/>
              </a:rPr>
              <a:t>Edit the navigation bar</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rPr>
              <a:t>You can also </a:t>
            </a:r>
            <a:r>
              <a:rPr lang="en-US" sz="1050" b="0" i="0" u="none" strike="noStrike" kern="1200" dirty="0">
                <a:solidFill>
                  <a:schemeClr val="tx1"/>
                </a:solidFill>
                <a:effectLst/>
                <a:latin typeface="Segoe UI" pitchFamily="34" charset="0"/>
                <a:ea typeface="Segoe UI" pitchFamily="34" charset="0"/>
                <a:cs typeface="Segoe UI" pitchFamily="34" charset="0"/>
                <a:hlinkClick r:id="rId3"/>
              </a:rPr>
              <a:t>edit the hub site navigation bar</a:t>
            </a:r>
            <a:r>
              <a:rPr lang="en-US" sz="1050" b="0" i="0" u="none" strike="noStrike" kern="1200" dirty="0">
                <a:solidFill>
                  <a:schemeClr val="tx1"/>
                </a:solidFill>
                <a:effectLst/>
                <a:latin typeface="Segoe UI" pitchFamily="34" charset="0"/>
                <a:ea typeface="Segoe UI" pitchFamily="34" charset="0"/>
                <a:cs typeface="Segoe UI" pitchFamily="34" charset="0"/>
              </a:rPr>
              <a:t> that appears on all associated sites.</a:t>
            </a:r>
          </a:p>
          <a:p>
            <a:r>
              <a:rPr lang="en-US" sz="1050" b="1" i="0" u="none" strike="noStrike" kern="1200" dirty="0">
                <a:solidFill>
                  <a:schemeClr val="tx1"/>
                </a:solidFill>
                <a:effectLst/>
                <a:latin typeface="Segoe UI" pitchFamily="34" charset="0"/>
                <a:ea typeface="Segoe UI" pitchFamily="34" charset="0"/>
                <a:cs typeface="Segoe UI" pitchFamily="34" charset="0"/>
              </a:rPr>
              <a:t>Change the hub site theme</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rPr>
              <a:t>To </a:t>
            </a:r>
            <a:r>
              <a:rPr lang="en-US" sz="1050" b="0" i="0" u="none" strike="noStrike" kern="1200" dirty="0">
                <a:solidFill>
                  <a:schemeClr val="tx1"/>
                </a:solidFill>
                <a:effectLst/>
                <a:latin typeface="Segoe UI" pitchFamily="34" charset="0"/>
                <a:ea typeface="Segoe UI" pitchFamily="34" charset="0"/>
                <a:cs typeface="Segoe UI" pitchFamily="34" charset="0"/>
                <a:hlinkClick r:id="rId4"/>
              </a:rPr>
              <a:t>set the hub site theme</a:t>
            </a:r>
            <a:r>
              <a:rPr lang="en-US" sz="1050" b="0" i="0" u="none" strike="noStrike" kern="1200" dirty="0">
                <a:solidFill>
                  <a:schemeClr val="tx1"/>
                </a:solidFill>
                <a:effectLst/>
                <a:latin typeface="Segoe UI" pitchFamily="34" charset="0"/>
                <a:ea typeface="Segoe UI" pitchFamily="34" charset="0"/>
                <a:cs typeface="Segoe UI" pitchFamily="34" charset="0"/>
              </a:rPr>
              <a:t>, click </a:t>
            </a:r>
            <a:r>
              <a:rPr lang="en-US" sz="1050" b="1" i="0" u="none" strike="noStrike" kern="1200" dirty="0">
                <a:solidFill>
                  <a:schemeClr val="tx1"/>
                </a:solidFill>
                <a:effectLst/>
                <a:latin typeface="Segoe UI" pitchFamily="34" charset="0"/>
                <a:ea typeface="Segoe UI" pitchFamily="34" charset="0"/>
                <a:cs typeface="Segoe UI" pitchFamily="34" charset="0"/>
              </a:rPr>
              <a:t>Settings</a:t>
            </a:r>
            <a:r>
              <a:rPr lang="en-US" sz="1050" b="0" i="0" u="none" strike="noStrike" kern="1200" dirty="0">
                <a:solidFill>
                  <a:schemeClr val="tx1"/>
                </a:solidFill>
                <a:effectLst/>
                <a:latin typeface="Segoe UI" pitchFamily="34" charset="0"/>
                <a:ea typeface="Segoe UI" pitchFamily="34" charset="0"/>
                <a:cs typeface="Segoe UI" pitchFamily="34" charset="0"/>
              </a:rPr>
              <a:t> , and then click </a:t>
            </a:r>
            <a:r>
              <a:rPr lang="en-US" sz="1050" b="1" i="0" u="none" strike="noStrike" kern="1200" dirty="0">
                <a:solidFill>
                  <a:schemeClr val="tx1"/>
                </a:solidFill>
                <a:effectLst/>
                <a:latin typeface="Segoe UI" pitchFamily="34" charset="0"/>
                <a:ea typeface="Segoe UI" pitchFamily="34" charset="0"/>
                <a:cs typeface="Segoe UI" pitchFamily="34" charset="0"/>
              </a:rPr>
              <a:t>Change the look</a:t>
            </a:r>
            <a:r>
              <a:rPr lang="en-US" sz="1050" b="0" i="0" u="none" strike="noStrike" kern="1200" dirty="0">
                <a:solidFill>
                  <a:schemeClr val="tx1"/>
                </a:solidFill>
                <a:effectLst/>
                <a:latin typeface="Segoe UI" pitchFamily="34" charset="0"/>
                <a:ea typeface="Segoe UI" pitchFamily="34" charset="0"/>
                <a:cs typeface="Segoe UI" pitchFamily="34" charset="0"/>
              </a:rPr>
              <a:t>.</a:t>
            </a:r>
          </a:p>
          <a:p>
            <a:r>
              <a:rPr lang="en-US" sz="1050" b="0" i="0" u="none" strike="noStrike" kern="1200" dirty="0">
                <a:solidFill>
                  <a:schemeClr val="tx1"/>
                </a:solidFill>
                <a:effectLst/>
                <a:latin typeface="Segoe UI" pitchFamily="34" charset="0"/>
                <a:ea typeface="Segoe UI" pitchFamily="34" charset="0"/>
                <a:cs typeface="Segoe UI" pitchFamily="34" charset="0"/>
              </a:rPr>
              <a:t>All sites associated with the hub site will inherit the theme from this site. Note that it may take a while for the theme to be applied.</a:t>
            </a:r>
          </a:p>
          <a:p>
            <a:r>
              <a:rPr lang="en-US" sz="1050" b="1" i="0" u="none" strike="noStrike" kern="1200" dirty="0">
                <a:solidFill>
                  <a:schemeClr val="tx1"/>
                </a:solidFill>
                <a:effectLst/>
                <a:latin typeface="Segoe UI" pitchFamily="34" charset="0"/>
                <a:ea typeface="Segoe UI" pitchFamily="34" charset="0"/>
                <a:cs typeface="Segoe UI" pitchFamily="34" charset="0"/>
              </a:rPr>
              <a:t>Notes:</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rPr>
              <a:t>If the theme for the site that was converted to a hub site was never changed from the original theme assigned by SharePoint at the time it was created, any sites associated with it will not inherit the hub site theme.</a:t>
            </a:r>
          </a:p>
          <a:p>
            <a:r>
              <a:rPr lang="en-US" sz="1050" b="0" i="0" u="none" strike="noStrike" kern="1200" dirty="0">
                <a:solidFill>
                  <a:schemeClr val="tx1"/>
                </a:solidFill>
                <a:effectLst/>
                <a:latin typeface="Segoe UI" pitchFamily="34" charset="0"/>
                <a:ea typeface="Segoe UI" pitchFamily="34" charset="0"/>
                <a:cs typeface="Segoe UI" pitchFamily="34" charset="0"/>
              </a:rPr>
              <a:t>Classic experience SharePoint sites that are associated with a hub site will retain their original theme.</a:t>
            </a:r>
          </a:p>
          <a:p>
            <a:r>
              <a:rPr lang="en-US" sz="1050" b="1" i="0" u="none" strike="noStrike" kern="1200" dirty="0">
                <a:solidFill>
                  <a:schemeClr val="tx1"/>
                </a:solidFill>
                <a:effectLst/>
                <a:latin typeface="Segoe UI" pitchFamily="34" charset="0"/>
                <a:ea typeface="Segoe UI" pitchFamily="34" charset="0"/>
                <a:cs typeface="Segoe UI" pitchFamily="34" charset="0"/>
              </a:rPr>
              <a:t>Add the News web part</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5"/>
              </a:rPr>
              <a:t>Add the News web part</a:t>
            </a:r>
            <a:r>
              <a:rPr lang="en-US" sz="1050" b="0" i="0" u="none" strike="noStrike" kern="1200" dirty="0">
                <a:solidFill>
                  <a:schemeClr val="tx1"/>
                </a:solidFill>
                <a:effectLst/>
                <a:latin typeface="Segoe UI" pitchFamily="34" charset="0"/>
                <a:ea typeface="Segoe UI" pitchFamily="34" charset="0"/>
                <a:cs typeface="Segoe UI" pitchFamily="34" charset="0"/>
              </a:rPr>
              <a:t> to the homepage (if it's not already there) to see news from associated sites. On the web part properties, select "sites across the hub" as the source. You can choose which associated sites display news on the hub site home page and users will only see news for sites they have access to.</a:t>
            </a:r>
          </a:p>
          <a:p>
            <a:r>
              <a:rPr lang="en-US" sz="1050" b="1" i="0" u="none" strike="noStrike" kern="1200" dirty="0">
                <a:solidFill>
                  <a:schemeClr val="tx1"/>
                </a:solidFill>
                <a:effectLst/>
                <a:latin typeface="Segoe UI" pitchFamily="34" charset="0"/>
                <a:ea typeface="Segoe UI" pitchFamily="34" charset="0"/>
                <a:cs typeface="Segoe UI" pitchFamily="34" charset="0"/>
              </a:rPr>
              <a:t>Add the Sites web part</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6"/>
              </a:rPr>
              <a:t>Add the sites web part</a:t>
            </a:r>
            <a:r>
              <a:rPr lang="en-US" sz="1050" b="0" i="0" u="none" strike="noStrike" kern="1200" dirty="0">
                <a:solidFill>
                  <a:schemeClr val="tx1"/>
                </a:solidFill>
                <a:effectLst/>
                <a:latin typeface="Segoe UI" pitchFamily="34" charset="0"/>
                <a:ea typeface="Segoe UI" pitchFamily="34" charset="0"/>
                <a:cs typeface="Segoe UI" pitchFamily="34" charset="0"/>
              </a:rPr>
              <a:t> to the homepage to see activity on associated sites</a:t>
            </a:r>
          </a:p>
          <a:p>
            <a:r>
              <a:rPr lang="en-US" sz="1050" b="1" i="0" u="none" strike="noStrike" kern="1200" dirty="0">
                <a:solidFill>
                  <a:schemeClr val="tx1"/>
                </a:solidFill>
                <a:effectLst/>
                <a:latin typeface="Segoe UI" pitchFamily="34" charset="0"/>
                <a:ea typeface="Segoe UI" pitchFamily="34" charset="0"/>
                <a:cs typeface="Segoe UI" pitchFamily="34" charset="0"/>
              </a:rPr>
              <a:t>Add the Highlighted Content web part</a:t>
            </a:r>
            <a:r>
              <a:rPr lang="en-US" sz="1050" b="0" i="0" u="none" strike="noStrike" kern="1200" dirty="0">
                <a:solidFill>
                  <a:schemeClr val="tx1"/>
                </a:solidFill>
                <a:effectLst/>
                <a:latin typeface="Segoe UI" pitchFamily="34" charset="0"/>
                <a:ea typeface="Segoe UI" pitchFamily="34" charset="0"/>
                <a:cs typeface="Segoe UI" pitchFamily="34" charset="0"/>
              </a:rPr>
              <a:t> </a:t>
            </a:r>
          </a:p>
          <a:p>
            <a:r>
              <a:rPr lang="en-US" sz="1050" b="0" i="0" u="none" strike="noStrike" kern="1200" dirty="0">
                <a:solidFill>
                  <a:schemeClr val="tx1"/>
                </a:solidFill>
                <a:effectLst/>
                <a:latin typeface="Segoe UI" pitchFamily="34" charset="0"/>
                <a:ea typeface="Segoe UI" pitchFamily="34" charset="0"/>
                <a:cs typeface="Segoe UI" pitchFamily="34" charset="0"/>
              </a:rPr>
              <a:t>Optionally, </a:t>
            </a:r>
            <a:r>
              <a:rPr lang="en-US" sz="1050" b="0" i="0" u="none" strike="noStrike" kern="1200" dirty="0">
                <a:solidFill>
                  <a:schemeClr val="tx1"/>
                </a:solidFill>
                <a:effectLst/>
                <a:latin typeface="Segoe UI" pitchFamily="34" charset="0"/>
                <a:ea typeface="Segoe UI" pitchFamily="34" charset="0"/>
                <a:cs typeface="Segoe UI" pitchFamily="34" charset="0"/>
                <a:hlinkClick r:id="rId7"/>
              </a:rPr>
              <a:t>add the highlighted content web part</a:t>
            </a:r>
            <a:r>
              <a:rPr lang="en-US" sz="1050" b="0" i="0" u="none" strike="noStrike" kern="1200" dirty="0">
                <a:solidFill>
                  <a:schemeClr val="tx1"/>
                </a:solidFill>
                <a:effectLst/>
                <a:latin typeface="Segoe UI" pitchFamily="34" charset="0"/>
                <a:ea typeface="Segoe UI" pitchFamily="34" charset="0"/>
                <a:cs typeface="Segoe UI" pitchFamily="34" charset="0"/>
              </a:rPr>
              <a:t> to see spotlighted content from associated sites.</a:t>
            </a:r>
          </a:p>
          <a:p>
            <a:pPr>
              <a:spcBef>
                <a:spcPts val="0"/>
              </a:spcBef>
              <a:spcAft>
                <a:spcPts val="0"/>
              </a:spcAft>
            </a:pPr>
            <a:endParaRPr lang="en-US"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4107396716"/>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483731558"/>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19674008"/>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446836432"/>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609585">
              <a:lnSpc>
                <a:spcPct val="100000"/>
              </a:lnSpc>
              <a:spcBef>
                <a:spcPts val="0"/>
              </a:spcBef>
              <a:spcAft>
                <a:spcPts val="0"/>
              </a:spcAft>
              <a:buClrTx/>
              <a:buSzTx/>
              <a:buFontTx/>
              <a:buNone/>
              <a:tabLst/>
              <a:defRPr/>
            </a:pPr>
            <a:endParaRPr lang="en-US" sz="1050"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353352609"/>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sz="1050" kern="1200" dirty="0">
                <a:solidFill>
                  <a:schemeClr val="tx1"/>
                </a:solidFill>
                <a:effectLst/>
                <a:latin typeface="Segoe UI" pitchFamily="34" charset="0"/>
                <a:ea typeface="Segoe UI" pitchFamily="34" charset="0"/>
                <a:cs typeface="Segoe UI" pitchFamily="34" charset="0"/>
              </a:rPr>
              <a:t>NOTE: As of March 2020, only 1 SharePoint Home site is possible per customer Tenant.</a:t>
            </a: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847853262"/>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59467770"/>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circles = Hub Sites </a:t>
            </a:r>
          </a:p>
          <a:p>
            <a:r>
              <a:rPr lang="en-US" dirty="0"/>
              <a:t>Grey circles = Teams Sites </a:t>
            </a:r>
          </a:p>
          <a:p>
            <a:r>
              <a:rPr lang="en-US" dirty="0"/>
              <a:t>Black circles = Communication sites </a:t>
            </a:r>
          </a:p>
        </p:txBody>
      </p:sp>
      <p:sp>
        <p:nvSpPr>
          <p:cNvPr id="4" name="Header Placeholder 3"/>
          <p:cNvSpPr>
            <a:spLocks noGrp="1"/>
          </p:cNvSpPr>
          <p:nvPr>
            <p:ph type="hdr" sz="quarter"/>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1/20/2023 3:41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401728"/>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 typeface="+mj-lt"/>
              <a:buAutoNum type="arabicPeriod"/>
              <a:tabLst/>
              <a:defRPr/>
            </a:pPr>
            <a:r>
              <a:rPr lang="en-US" dirty="0"/>
              <a:t> </a:t>
            </a:r>
            <a:r>
              <a:rPr lang="en-US" sz="1050" kern="1200" baseline="0" dirty="0">
                <a:solidFill>
                  <a:schemeClr val="tx1"/>
                </a:solidFill>
                <a:latin typeface="Segoe UI" pitchFamily="34" charset="0"/>
                <a:ea typeface="Segoe UI" pitchFamily="34" charset="0"/>
                <a:cs typeface="Segoe UI" pitchFamily="34" charset="0"/>
              </a:rPr>
              <a:t>True/False: External Sharing should be considered when planning site collection governance ?</a:t>
            </a:r>
            <a:endParaRPr lang="nb-NO" sz="1050" dirty="0"/>
          </a:p>
          <a:p>
            <a:pPr marL="361950" lvl="1" indent="0">
              <a:buNone/>
            </a:pPr>
            <a:r>
              <a:rPr lang="en-US" b="1" dirty="0"/>
              <a:t>Answer</a:t>
            </a:r>
            <a:r>
              <a:rPr lang="en-US" dirty="0"/>
              <a:t>: </a:t>
            </a:r>
            <a:r>
              <a:rPr lang="en-IN" dirty="0"/>
              <a:t>True</a:t>
            </a:r>
          </a:p>
          <a:p>
            <a:endParaRPr lang="en-US" dirty="0"/>
          </a:p>
          <a:p>
            <a:pPr marL="0" marR="0" lvl="0" indent="0" algn="l" defTabSz="609585" rtl="0" eaLnBrk="1" fontAlgn="auto" latinLnBrk="0" hangingPunct="1">
              <a:lnSpc>
                <a:spcPct val="100000"/>
              </a:lnSpc>
              <a:spcBef>
                <a:spcPts val="400"/>
              </a:spcBef>
              <a:spcAft>
                <a:spcPts val="800"/>
              </a:spcAft>
              <a:buClrTx/>
              <a:buSzTx/>
              <a:buFont typeface="+mj-lt"/>
              <a:buAutoNum type="arabicPeriod" startAt="2"/>
              <a:tabLst/>
              <a:defRPr/>
            </a:pPr>
            <a:r>
              <a:rPr lang="en-US" dirty="0"/>
              <a:t> </a:t>
            </a:r>
            <a:r>
              <a:rPr lang="en-US" sz="1050" kern="1200" baseline="0" dirty="0">
                <a:solidFill>
                  <a:schemeClr val="tx1"/>
                </a:solidFill>
                <a:latin typeface="Segoe UI" pitchFamily="34" charset="0"/>
                <a:ea typeface="Segoe UI" pitchFamily="34" charset="0"/>
                <a:cs typeface="Segoe UI" pitchFamily="34" charset="0"/>
              </a:rPr>
              <a:t>Hub sites are most commonly created from which type of site collection?</a:t>
            </a:r>
            <a:endParaRPr lang="nb-NO" sz="1050" dirty="0"/>
          </a:p>
          <a:p>
            <a:pPr marL="361950" lvl="1" indent="0">
              <a:buNone/>
            </a:pPr>
            <a:r>
              <a:rPr lang="en-US" b="1" dirty="0"/>
              <a:t>Answer</a:t>
            </a:r>
            <a:r>
              <a:rPr lang="en-US" dirty="0"/>
              <a:t>: Communication site</a:t>
            </a:r>
          </a:p>
          <a:p>
            <a:pPr>
              <a:buFont typeface="+mj-lt"/>
              <a:buAutoNum type="arabicPeriod" startAt="2"/>
            </a:pPr>
            <a:endParaRPr lang="en-US" dirty="0"/>
          </a:p>
          <a:p>
            <a:pPr marL="0" marR="0" lvl="0" indent="0" algn="l" defTabSz="609585" rtl="0" eaLnBrk="1" fontAlgn="auto" latinLnBrk="0" hangingPunct="1">
              <a:lnSpc>
                <a:spcPct val="100000"/>
              </a:lnSpc>
              <a:spcBef>
                <a:spcPts val="400"/>
              </a:spcBef>
              <a:spcAft>
                <a:spcPts val="800"/>
              </a:spcAft>
              <a:buClrTx/>
              <a:buSzTx/>
              <a:buFont typeface="+mj-lt"/>
              <a:buAutoNum type="arabicPeriod" startAt="2"/>
              <a:tabLst/>
              <a:defRPr/>
            </a:pPr>
            <a:r>
              <a:rPr lang="en-US" sz="1050" kern="1200" baseline="0" dirty="0">
                <a:solidFill>
                  <a:schemeClr val="tx1"/>
                </a:solidFill>
                <a:latin typeface="Segoe UI" pitchFamily="34" charset="0"/>
                <a:ea typeface="Segoe UI" pitchFamily="34" charset="0"/>
                <a:cs typeface="Segoe UI" pitchFamily="34" charset="0"/>
              </a:rPr>
              <a:t>By default, who can associate a site collection to a hub site?</a:t>
            </a:r>
            <a:endParaRPr lang="en-US" dirty="0"/>
          </a:p>
          <a:p>
            <a:pPr>
              <a:buFont typeface="+mj-lt"/>
              <a:buNone/>
            </a:pPr>
            <a:r>
              <a:rPr lang="en-IN" b="1" dirty="0"/>
              <a:t>         </a:t>
            </a:r>
            <a:r>
              <a:rPr lang="en-IN" b="1" dirty="0" err="1"/>
              <a:t>Answer</a:t>
            </a:r>
            <a:r>
              <a:rPr lang="en-IN" dirty="0" err="1"/>
              <a:t>:</a:t>
            </a:r>
            <a:r>
              <a:rPr lang="en-IN" sz="1050" dirty="0" err="1"/>
              <a:t>By</a:t>
            </a:r>
            <a:r>
              <a:rPr lang="en-IN" sz="1050" dirty="0"/>
              <a:t> default, any site collection administrator can associate their site collection to a hub site. Use the </a:t>
            </a:r>
            <a:r>
              <a:rPr lang="en-US" sz="1050" b="1" u="none" strike="noStrike" kern="1200" dirty="0">
                <a:solidFill>
                  <a:schemeClr val="tx1">
                    <a:lumMod val="50000"/>
                  </a:schemeClr>
                </a:solidFill>
                <a:effectLst/>
                <a:latin typeface="Segoe UI" pitchFamily="34" charset="0"/>
                <a:ea typeface="Segoe UI" pitchFamily="34" charset="0"/>
                <a:cs typeface="Segoe UI" pitchFamily="34" charset="0"/>
              </a:rPr>
              <a:t>Grant-</a:t>
            </a:r>
            <a:r>
              <a:rPr lang="en-US" sz="1050" b="1" u="none" strike="noStrike" kern="1200" dirty="0" err="1">
                <a:solidFill>
                  <a:schemeClr val="tx1">
                    <a:lumMod val="50000"/>
                  </a:schemeClr>
                </a:solidFill>
                <a:effectLst/>
                <a:latin typeface="Segoe UI" pitchFamily="34" charset="0"/>
                <a:ea typeface="Segoe UI" pitchFamily="34" charset="0"/>
                <a:cs typeface="Segoe UI" pitchFamily="34" charset="0"/>
              </a:rPr>
              <a:t>SPOHubSiteRights</a:t>
            </a:r>
            <a:r>
              <a:rPr lang="en-US" sz="1050" b="1" u="none" strike="noStrike" kern="1200" dirty="0">
                <a:solidFill>
                  <a:schemeClr val="tx1">
                    <a:lumMod val="50000"/>
                  </a:schemeClr>
                </a:solidFill>
                <a:effectLst/>
                <a:latin typeface="Segoe UI" pitchFamily="34" charset="0"/>
                <a:ea typeface="Segoe UI" pitchFamily="34" charset="0"/>
                <a:cs typeface="Segoe UI" pitchFamily="34" charset="0"/>
              </a:rPr>
              <a:t> </a:t>
            </a:r>
            <a:r>
              <a:rPr lang="en-US" sz="1050" b="0" u="none" strike="noStrike" kern="1200" dirty="0">
                <a:solidFill>
                  <a:schemeClr val="tx1">
                    <a:lumMod val="50000"/>
                  </a:schemeClr>
                </a:solidFill>
                <a:effectLst/>
                <a:latin typeface="Segoe UI" pitchFamily="34" charset="0"/>
                <a:ea typeface="Segoe UI" pitchFamily="34" charset="0"/>
                <a:cs typeface="Segoe UI" pitchFamily="34" charset="0"/>
              </a:rPr>
              <a:t>to control permissions for hub site association</a:t>
            </a:r>
            <a:endParaRPr lang="nb-NO" sz="1050" b="0" dirty="0">
              <a:solidFill>
                <a:schemeClr val="tx1">
                  <a:lumMod val="50000"/>
                </a:schemeClr>
              </a:solidFill>
            </a:endParaRPr>
          </a:p>
          <a:p>
            <a:pPr marL="361950" marR="0" lvl="1" indent="0" algn="l" defTabSz="609585" rtl="0" eaLnBrk="1" fontAlgn="auto" latinLnBrk="0" hangingPunct="1">
              <a:lnSpc>
                <a:spcPct val="100000"/>
              </a:lnSpc>
              <a:spcBef>
                <a:spcPts val="400"/>
              </a:spcBef>
              <a:spcAft>
                <a:spcPts val="800"/>
              </a:spcAft>
              <a:buClrTx/>
              <a:buSzTx/>
              <a:buFontTx/>
              <a:buNone/>
              <a:tabLst/>
              <a:defRPr/>
            </a:pPr>
            <a:r>
              <a:rPr lang="en-IN" sz="1050" dirty="0"/>
              <a:t>. </a:t>
            </a:r>
            <a:endParaRPr lang="nb-NO" sz="1050" dirty="0"/>
          </a:p>
          <a:p>
            <a:pPr marL="361950" lvl="1" indent="0">
              <a:buNone/>
            </a:pPr>
            <a:endParaRPr lang="en-US" dirty="0"/>
          </a:p>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688007347"/>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endParaRPr lang="en-US"/>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364830620"/>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733467055"/>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Introduction</a:t>
            </a:r>
          </a:p>
          <a:p>
            <a:pPr marL="0" marR="0" lvl="0" indent="0" algn="l" defTabSz="609585" rtl="0" eaLnBrk="1" fontAlgn="auto" latinLnBrk="0" hangingPunct="1">
              <a:lnSpc>
                <a:spcPct val="100000"/>
              </a:lnSpc>
              <a:spcBef>
                <a:spcPts val="400"/>
              </a:spcBef>
              <a:spcAft>
                <a:spcPts val="800"/>
              </a:spcAft>
              <a:buClrTx/>
              <a:buSzTx/>
              <a:buFontTx/>
              <a:buNone/>
              <a:tabLst/>
              <a:defRPr/>
            </a:pPr>
            <a:r>
              <a:rPr lang="en-IN" sz="800" kern="1200" baseline="0" dirty="0">
                <a:solidFill>
                  <a:schemeClr val="tx1"/>
                </a:solidFill>
                <a:latin typeface="Segoe UI" pitchFamily="34" charset="0"/>
                <a:ea typeface="Segoe UI" pitchFamily="34" charset="0"/>
                <a:cs typeface="Segoe UI" pitchFamily="34" charset="0"/>
              </a:rPr>
              <a:t>This lesson introduces you to key factors to consider for site collection planning and architecture. It also provides guidance and key aspects to consider when creating Team, Communication, and Hub sites. </a:t>
            </a:r>
            <a:endParaRPr lang="nb-NO" sz="800" kern="1200" dirty="0">
              <a:solidFill>
                <a:schemeClr val="tx1"/>
              </a:solidFill>
              <a:latin typeface="Segoe UI" pitchFamily="34" charset="0"/>
              <a:ea typeface="Segoe UI" pitchFamily="34" charset="0"/>
              <a:cs typeface="Segoe UI" pitchFamily="34" charset="0"/>
            </a:endParaRPr>
          </a:p>
          <a:p>
            <a:r>
              <a:rPr lang="en-US" b="1" dirty="0"/>
              <a:t>Objectives</a:t>
            </a:r>
            <a:endParaRPr lang="en-US" dirty="0"/>
          </a:p>
          <a:p>
            <a:pPr lvl="0"/>
            <a:r>
              <a:rPr lang="en-US" dirty="0"/>
              <a:t>After completing this lesson, you will be able to:</a:t>
            </a:r>
            <a:br>
              <a:rPr lang="en-US" dirty="0"/>
            </a:br>
            <a:r>
              <a:rPr lang="en-IN" sz="800" kern="1200" baseline="0" dirty="0">
                <a:solidFill>
                  <a:schemeClr val="tx1"/>
                </a:solidFill>
                <a:latin typeface="Segoe UI" pitchFamily="34" charset="0"/>
                <a:ea typeface="Segoe UI" pitchFamily="34" charset="0"/>
                <a:cs typeface="Segoe UI" pitchFamily="34" charset="0"/>
              </a:rPr>
              <a:t>Understand what aspects to consider when creating site collections </a:t>
            </a:r>
            <a:endParaRPr lang="nb-NO" dirty="0"/>
          </a:p>
          <a:p>
            <a:pPr lvl="0"/>
            <a:r>
              <a:rPr lang="en-IN" sz="800" kern="1200" baseline="0" dirty="0">
                <a:solidFill>
                  <a:schemeClr val="tx1"/>
                </a:solidFill>
                <a:latin typeface="Segoe UI" pitchFamily="34" charset="0"/>
                <a:ea typeface="Segoe UI" pitchFamily="34" charset="0"/>
                <a:cs typeface="Segoe UI" pitchFamily="34" charset="0"/>
              </a:rPr>
              <a:t>Understand options to consider when planning an architecture for site collections</a:t>
            </a:r>
            <a:endParaRPr lang="nb-NO" sz="800" kern="1200" dirty="0">
              <a:solidFill>
                <a:schemeClr val="tx1"/>
              </a:solidFill>
              <a:latin typeface="Segoe UI" pitchFamily="34" charset="0"/>
              <a:ea typeface="Segoe UI" pitchFamily="34" charset="0"/>
              <a:cs typeface="Segoe UI" pitchFamily="34" charset="0"/>
            </a:endParaRPr>
          </a:p>
          <a:p>
            <a:pPr lvl="0"/>
            <a:r>
              <a:rPr lang="nb-NO" sz="800" kern="1200" dirty="0">
                <a:solidFill>
                  <a:schemeClr val="tx1"/>
                </a:solidFill>
                <a:latin typeface="Segoe UI" pitchFamily="34" charset="0"/>
                <a:ea typeface="Segoe UI" pitchFamily="34" charset="0"/>
                <a:cs typeface="Segoe UI" pitchFamily="34" charset="0"/>
              </a:rPr>
              <a:t>Understand what to consider when determining the creation of a Team site or a Communication site</a:t>
            </a:r>
          </a:p>
          <a:p>
            <a:pPr lvl="0"/>
            <a:r>
              <a:rPr lang="nb-NO" sz="800" kern="1200" dirty="0">
                <a:solidFill>
                  <a:schemeClr val="tx1"/>
                </a:solidFill>
                <a:latin typeface="Segoe UI" pitchFamily="34" charset="0"/>
                <a:ea typeface="Segoe UI" pitchFamily="34" charset="0"/>
                <a:cs typeface="Segoe UI" pitchFamily="34" charset="0"/>
              </a:rPr>
              <a:t>Guidance and key factors to consider when creating Hub sites verses subsites</a:t>
            </a:r>
          </a:p>
          <a:p>
            <a:pPr marL="171450" lvl="0" indent="-171450">
              <a:buFont typeface="Arial" panose="020B0604020202020204" pitchFamily="34" charset="0"/>
              <a:buChar char="•"/>
            </a:pPr>
            <a:endParaRPr lang="en-US" dirty="0"/>
          </a:p>
        </p:txBody>
      </p:sp>
      <p:sp>
        <p:nvSpPr>
          <p:cNvPr id="8" name="Slide Image Placeholder 7"/>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96569637"/>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dirty="0"/>
              <a:t>The SharePoint Online Admin Center allows you to create and manage site collections in one location. However, it is important to plan ahead to decide how you want to implement your site collections before you create them. </a:t>
            </a:r>
          </a:p>
          <a:p>
            <a:pPr>
              <a:spcBef>
                <a:spcPts val="0"/>
              </a:spcBef>
              <a:spcAft>
                <a:spcPts val="0"/>
              </a:spcAft>
            </a:pPr>
            <a:r>
              <a:rPr lang="en-US" dirty="0"/>
              <a:t>For more information about planning content on sites, see: https://docs.microsoft.com/en-us/sharepoint/planning-guide</a:t>
            </a:r>
          </a:p>
          <a:p>
            <a:pPr>
              <a:spcBef>
                <a:spcPts val="0"/>
              </a:spcBef>
              <a:spcAft>
                <a:spcPts val="0"/>
              </a:spcAft>
            </a:pPr>
            <a:endParaRPr lang="en-US" dirty="0"/>
          </a:p>
          <a:p>
            <a:pPr>
              <a:spcBef>
                <a:spcPts val="0"/>
              </a:spcBef>
              <a:spcAft>
                <a:spcPts val="0"/>
              </a:spcAft>
            </a:pPr>
            <a:r>
              <a:rPr lang="en-US" dirty="0"/>
              <a:t>Evaluate the type of sites and site collections your organization needs, by considering the answers to the following questions. </a:t>
            </a:r>
          </a:p>
          <a:p>
            <a:pPr marL="171450" lvl="0" indent="-171450">
              <a:spcBef>
                <a:spcPts val="0"/>
              </a:spcBef>
              <a:spcAft>
                <a:spcPts val="0"/>
              </a:spcAft>
              <a:buFont typeface="Arial" panose="020B0604020202020204" pitchFamily="34" charset="0"/>
              <a:buChar char="•"/>
            </a:pPr>
            <a:r>
              <a:rPr lang="en-US" dirty="0"/>
              <a:t>What type of content will be stored on the sites? </a:t>
            </a:r>
          </a:p>
          <a:p>
            <a:pPr marL="180975" lvl="1">
              <a:spcBef>
                <a:spcPts val="0"/>
              </a:spcBef>
              <a:spcAft>
                <a:spcPts val="0"/>
              </a:spcAft>
            </a:pPr>
            <a:r>
              <a:rPr lang="en-US" dirty="0"/>
              <a:t>To evaluate this, determine the groups in your organization that use similar content types or site templates. </a:t>
            </a:r>
          </a:p>
          <a:p>
            <a:pPr marL="171450" indent="-171450">
              <a:spcBef>
                <a:spcPts val="0"/>
              </a:spcBef>
              <a:spcAft>
                <a:spcPts val="0"/>
              </a:spcAft>
              <a:buFont typeface="Arial" panose="020B0604020202020204" pitchFamily="34" charset="0"/>
              <a:buChar char="•"/>
            </a:pPr>
            <a:r>
              <a:rPr lang="en-US" dirty="0"/>
              <a:t>How much storage do you need for each site collection? </a:t>
            </a:r>
            <a:r>
              <a:rPr lang="en-US" sz="1050" b="0" i="0" u="none" strike="noStrike" kern="1200" dirty="0">
                <a:solidFill>
                  <a:schemeClr val="tx1"/>
                </a:solidFill>
                <a:effectLst/>
                <a:latin typeface="Segoe UI" pitchFamily="34" charset="0"/>
                <a:ea typeface="Segoe UI" pitchFamily="34" charset="0"/>
                <a:cs typeface="Segoe UI" pitchFamily="34" charset="0"/>
              </a:rPr>
              <a:t>When your organization purchases the SharePoint Online service, it is allocated a pool of storage based on the number of user licenses it purchased and the type of Microsoft 365 plan it purchased.  </a:t>
            </a:r>
            <a:r>
              <a:rPr lang="en-US" dirty="0"/>
              <a:t>To determine this, evaluate how many site collections you may need or can have. You may be able to determine this number based on the current file server usage or the type of content the site collection will host. </a:t>
            </a:r>
          </a:p>
          <a:p>
            <a:pPr marL="171450" indent="-171450">
              <a:spcBef>
                <a:spcPts val="0"/>
              </a:spcBef>
              <a:spcAft>
                <a:spcPts val="0"/>
              </a:spcAft>
              <a:buFont typeface="Arial" panose="020B0604020202020204" pitchFamily="34" charset="0"/>
              <a:buChar char="•"/>
            </a:pPr>
            <a:endParaRPr lang="en-US" dirty="0"/>
          </a:p>
          <a:p>
            <a:pPr>
              <a:spcBef>
                <a:spcPts val="0"/>
              </a:spcBef>
              <a:spcAft>
                <a:spcPts val="0"/>
              </a:spcAft>
            </a:pPr>
            <a:r>
              <a:rPr lang="en-US" dirty="0"/>
              <a:t>For information about changing the storage on site collections, see: </a:t>
            </a:r>
            <a:r>
              <a:rPr lang="en-US" dirty="0">
                <a:hlinkClick r:id="rId3"/>
              </a:rPr>
              <a:t>http://office.microsoft.com/en-us/office365-sharepoint-online-enterprise-help/change-site-collection-storage-and-server-resource-quotas-HA102772729.aspx?CTT=5&amp;origin=HA102844602</a:t>
            </a:r>
            <a:r>
              <a:rPr lang="en-US" dirty="0"/>
              <a:t> </a:t>
            </a:r>
            <a:endParaRPr lang="en-US" b="1" dirty="0">
              <a:latin typeface="Calibri"/>
            </a:endParaRPr>
          </a:p>
          <a:p>
            <a:pPr marL="171450" lvl="0" indent="-171450">
              <a:spcBef>
                <a:spcPts val="0"/>
              </a:spcBef>
              <a:spcAft>
                <a:spcPts val="0"/>
              </a:spcAft>
              <a:buFont typeface="Arial" panose="020B0604020202020204" pitchFamily="34" charset="0"/>
              <a:buChar char="•"/>
            </a:pPr>
            <a:r>
              <a:rPr lang="en-US" dirty="0"/>
              <a:t>Are there divisions or groups that need to maintain separate data?</a:t>
            </a:r>
          </a:p>
          <a:p>
            <a:pPr marL="180975" lvl="1">
              <a:spcBef>
                <a:spcPts val="0"/>
              </a:spcBef>
              <a:spcAft>
                <a:spcPts val="0"/>
              </a:spcAft>
            </a:pPr>
            <a:r>
              <a:rPr lang="en-US" dirty="0"/>
              <a:t>To maintain separate data, create separate site collections. For example, the permissions you grant users to access the human resource data will be different from those you allow to access the marketing collateral. </a:t>
            </a:r>
          </a:p>
          <a:p>
            <a:pPr marL="171450" lvl="0" indent="-171450">
              <a:spcBef>
                <a:spcPts val="0"/>
              </a:spcBef>
              <a:spcAft>
                <a:spcPts val="0"/>
              </a:spcAft>
              <a:buFont typeface="Arial" panose="020B0604020202020204" pitchFamily="34" charset="0"/>
              <a:buChar char="•"/>
            </a:pPr>
            <a:r>
              <a:rPr lang="en-US" dirty="0"/>
              <a:t>Do you need multilingual support? -  </a:t>
            </a:r>
            <a:r>
              <a:rPr lang="en-US" sz="1050" b="0" i="0" u="none" strike="noStrike" kern="1200" dirty="0">
                <a:solidFill>
                  <a:schemeClr val="tx1"/>
                </a:solidFill>
                <a:effectLst/>
                <a:latin typeface="Segoe UI" pitchFamily="34" charset="0"/>
                <a:ea typeface="Segoe UI" pitchFamily="34" charset="0"/>
                <a:cs typeface="Segoe UI" pitchFamily="34" charset="0"/>
              </a:rPr>
              <a:t>The Multilingual User Interface (MUI) feature allows users to view sites or web pages in a language other than the default set on the site or site collection. The MUI feature is not a translation tool; it just changes the display language for certain default interface elements. </a:t>
            </a:r>
          </a:p>
          <a:p>
            <a:pPr marL="171450" lvl="0" indent="-171450">
              <a:spcBef>
                <a:spcPts val="0"/>
              </a:spcBef>
              <a:spcAft>
                <a:spcPts val="0"/>
              </a:spcAft>
              <a:buFont typeface="Arial" panose="020B0604020202020204" pitchFamily="34" charset="0"/>
              <a:buChar char="•"/>
            </a:pPr>
            <a:endParaRPr lang="en-US" dirty="0"/>
          </a:p>
          <a:p>
            <a:pPr marL="180975" lvl="1">
              <a:spcBef>
                <a:spcPts val="0"/>
              </a:spcBef>
              <a:spcAft>
                <a:spcPts val="0"/>
              </a:spcAft>
            </a:pPr>
            <a:r>
              <a:rPr lang="en-US" dirty="0"/>
              <a:t>If you do, ensure that you choose the correct language when you create your site collection. </a:t>
            </a:r>
          </a:p>
          <a:p>
            <a:pPr marL="171450" lvl="0" indent="-171450">
              <a:spcBef>
                <a:spcPts val="0"/>
              </a:spcBef>
              <a:spcAft>
                <a:spcPts val="0"/>
              </a:spcAft>
              <a:buFont typeface="Arial" panose="020B0604020202020204" pitchFamily="34" charset="0"/>
              <a:buChar char="•"/>
            </a:pPr>
            <a:r>
              <a:rPr lang="en-US" dirty="0"/>
              <a:t>Do you want users to have their own My Site?</a:t>
            </a:r>
          </a:p>
          <a:p>
            <a:pPr marL="180975" lvl="1">
              <a:spcBef>
                <a:spcPts val="0"/>
              </a:spcBef>
              <a:spcAft>
                <a:spcPts val="0"/>
              </a:spcAft>
            </a:pPr>
            <a:r>
              <a:rPr lang="en-US" dirty="0"/>
              <a:t>If you do, plan to implement My Sites. </a:t>
            </a: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38748276"/>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a:t>Governance is the set of policies, roles, responsibilities, and processes that guide, direct, and control how your organization cooperates to achieve business goals. These goals are focused on: </a:t>
            </a:r>
          </a:p>
          <a:p>
            <a:pPr marL="171450" lvl="0" indent="-171450">
              <a:spcBef>
                <a:spcPts val="0"/>
              </a:spcBef>
              <a:spcAft>
                <a:spcPts val="0"/>
              </a:spcAft>
              <a:buFont typeface="Arial" panose="020B0604020202020204" pitchFamily="34" charset="0"/>
              <a:buChar char="•"/>
            </a:pPr>
            <a:r>
              <a:rPr lang="en-US"/>
              <a:t>Governance of the software and the service you provide. </a:t>
            </a:r>
          </a:p>
          <a:p>
            <a:pPr marL="171450" lvl="0" indent="-171450">
              <a:spcBef>
                <a:spcPts val="0"/>
              </a:spcBef>
              <a:spcAft>
                <a:spcPts val="0"/>
              </a:spcAft>
              <a:buFont typeface="Arial" panose="020B0604020202020204" pitchFamily="34" charset="0"/>
              <a:buChar char="•"/>
            </a:pPr>
            <a:r>
              <a:rPr lang="en-US"/>
              <a:t>Application governance and the custom solutions you provide. </a:t>
            </a:r>
          </a:p>
          <a:p>
            <a:pPr marL="171450" lvl="0" indent="-171450">
              <a:spcBef>
                <a:spcPts val="0"/>
              </a:spcBef>
              <a:spcAft>
                <a:spcPts val="0"/>
              </a:spcAft>
              <a:buFont typeface="Arial" panose="020B0604020202020204" pitchFamily="34" charset="0"/>
              <a:buChar char="•"/>
            </a:pPr>
            <a:r>
              <a:rPr lang="en-US"/>
              <a:t>Management of the content and information stored by users in those services. </a:t>
            </a:r>
          </a:p>
          <a:p>
            <a:pPr>
              <a:spcBef>
                <a:spcPts val="0"/>
              </a:spcBef>
              <a:spcAft>
                <a:spcPts val="0"/>
              </a:spcAft>
            </a:pPr>
            <a:r>
              <a:rPr lang="en-US"/>
              <a:t>As you plan your site collections, you should also create a plan to govern them. When you think about how to structure and govern your site collections, consider the answers to these questions: </a:t>
            </a:r>
          </a:p>
          <a:p>
            <a:pPr marL="171450" lvl="0" indent="-171450">
              <a:spcBef>
                <a:spcPts val="0"/>
              </a:spcBef>
              <a:spcAft>
                <a:spcPts val="0"/>
              </a:spcAft>
              <a:buFont typeface="Arial" panose="020B0604020202020204" pitchFamily="34" charset="0"/>
              <a:buChar char="•"/>
            </a:pPr>
            <a:r>
              <a:rPr lang="en-US"/>
              <a:t>Does the structure of your site collections add to your organization's effectiveness? </a:t>
            </a:r>
          </a:p>
          <a:p>
            <a:pPr marL="180975" lvl="1">
              <a:spcBef>
                <a:spcPts val="0"/>
              </a:spcBef>
              <a:spcAft>
                <a:spcPts val="0"/>
              </a:spcAft>
            </a:pPr>
            <a:r>
              <a:rPr lang="en-US"/>
              <a:t>An effective site collection consists of groups of individuals and teams that share common goals. </a:t>
            </a:r>
          </a:p>
          <a:p>
            <a:pPr marL="171450" lvl="0" indent="-171450">
              <a:spcBef>
                <a:spcPts val="0"/>
              </a:spcBef>
              <a:spcAft>
                <a:spcPts val="0"/>
              </a:spcAft>
              <a:buFont typeface="Arial" panose="020B0604020202020204" pitchFamily="34" charset="0"/>
              <a:buChar char="•"/>
            </a:pPr>
            <a:r>
              <a:rPr lang="en-US"/>
              <a:t>Does the structure allow the information architecture to meet regulatory requirements, privacy needs, and security goals? </a:t>
            </a:r>
          </a:p>
          <a:p>
            <a:pPr marL="180975">
              <a:spcBef>
                <a:spcPts val="0"/>
              </a:spcBef>
              <a:spcAft>
                <a:spcPts val="0"/>
              </a:spcAft>
            </a:pPr>
            <a:r>
              <a:rPr lang="en-US"/>
              <a:t>A secure site is open to those who need the information, but is not accessible to those who should not see it.</a:t>
            </a:r>
          </a:p>
          <a:p>
            <a:pPr marL="171450" lvl="0" indent="-171450">
              <a:spcBef>
                <a:spcPts val="0"/>
              </a:spcBef>
              <a:spcAft>
                <a:spcPts val="0"/>
              </a:spcAft>
              <a:buFont typeface="Arial" panose="020B0604020202020204" pitchFamily="34" charset="0"/>
              <a:buChar char="•"/>
            </a:pPr>
            <a:r>
              <a:rPr lang="en-US"/>
              <a:t>What type of access will users need to the content?</a:t>
            </a:r>
          </a:p>
          <a:p>
            <a:pPr marL="180975">
              <a:spcBef>
                <a:spcPts val="0"/>
              </a:spcBef>
              <a:spcAft>
                <a:spcPts val="0"/>
              </a:spcAft>
            </a:pPr>
            <a:r>
              <a:rPr lang="en-US"/>
              <a:t>A permissions model that allows read access, write access, or both. </a:t>
            </a:r>
          </a:p>
          <a:p>
            <a:pPr marL="171450" lvl="0" indent="-171450">
              <a:spcBef>
                <a:spcPts val="0"/>
              </a:spcBef>
              <a:spcAft>
                <a:spcPts val="0"/>
              </a:spcAft>
              <a:buFont typeface="Arial" panose="020B0604020202020204" pitchFamily="34" charset="0"/>
              <a:buChar char="•"/>
            </a:pPr>
            <a:r>
              <a:rPr lang="en-US"/>
              <a:t>Do users from outside the company need to have access? </a:t>
            </a:r>
          </a:p>
          <a:p>
            <a:pPr marL="180975">
              <a:spcBef>
                <a:spcPts val="0"/>
              </a:spcBef>
              <a:spcAft>
                <a:spcPts val="0"/>
              </a:spcAft>
            </a:pPr>
            <a:r>
              <a:rPr lang="en-US"/>
              <a:t>Provide authorization for external users on only those site collections that need it. </a:t>
            </a:r>
          </a:p>
          <a:p>
            <a:pPr marL="171450" lvl="0" indent="-171450">
              <a:spcBef>
                <a:spcPts val="0"/>
              </a:spcBef>
              <a:spcAft>
                <a:spcPts val="0"/>
              </a:spcAft>
              <a:buFont typeface="Arial" panose="020B0604020202020204" pitchFamily="34" charset="0"/>
              <a:buChar char="•"/>
            </a:pPr>
            <a:r>
              <a:rPr lang="en-US"/>
              <a:t>Who will be allowed to create and manage the sites in the site collection?</a:t>
            </a:r>
          </a:p>
          <a:p>
            <a:pPr marL="180975">
              <a:spcBef>
                <a:spcPts val="0"/>
              </a:spcBef>
              <a:spcAft>
                <a:spcPts val="0"/>
              </a:spcAft>
            </a:pPr>
            <a:r>
              <a:rPr lang="en-US"/>
              <a:t>A managed plan is required to ensure that sites are well-maintained. </a:t>
            </a:r>
          </a:p>
          <a:p>
            <a:pPr marL="171450" lvl="0" indent="-171450">
              <a:spcBef>
                <a:spcPts val="0"/>
              </a:spcBef>
              <a:spcAft>
                <a:spcPts val="0"/>
              </a:spcAft>
              <a:buFont typeface="Arial" panose="020B0604020202020204" pitchFamily="34" charset="0"/>
              <a:buChar char="•"/>
            </a:pPr>
            <a:r>
              <a:rPr lang="en-US"/>
              <a:t>What features and functionality will be enabled for users? </a:t>
            </a:r>
          </a:p>
          <a:p>
            <a:pPr marL="180975">
              <a:spcBef>
                <a:spcPts val="0"/>
              </a:spcBef>
              <a:spcAft>
                <a:spcPts val="0"/>
              </a:spcAft>
            </a:pPr>
            <a:r>
              <a:rPr lang="en-US"/>
              <a:t>Locations for specific actions and applications, such as sandbox solutions. </a:t>
            </a:r>
          </a:p>
          <a:p>
            <a:pPr marL="171450" lvl="0" indent="-171450">
              <a:spcBef>
                <a:spcPts val="0"/>
              </a:spcBef>
              <a:spcAft>
                <a:spcPts val="0"/>
              </a:spcAft>
              <a:buFont typeface="Arial" panose="020B0604020202020204" pitchFamily="34" charset="0"/>
              <a:buChar char="•"/>
            </a:pPr>
            <a:r>
              <a:rPr lang="en-US"/>
              <a:t>Will the content found in the search results be relevant to those sharing the site collection? </a:t>
            </a:r>
          </a:p>
          <a:p>
            <a:pPr marL="180975">
              <a:spcBef>
                <a:spcPts val="0"/>
              </a:spcBef>
              <a:spcAft>
                <a:spcPts val="0"/>
              </a:spcAft>
            </a:pPr>
            <a:r>
              <a:rPr lang="en-US"/>
              <a:t>A site collection where the content is useful to those sharing the site. </a:t>
            </a:r>
          </a:p>
          <a:p>
            <a:pPr marL="171450" lvl="0" indent="-171450">
              <a:spcBef>
                <a:spcPts val="0"/>
              </a:spcBef>
              <a:spcAft>
                <a:spcPts val="0"/>
              </a:spcAft>
              <a:buFont typeface="Arial" panose="020B0604020202020204" pitchFamily="34" charset="0"/>
              <a:buChar char="•"/>
            </a:pPr>
            <a:r>
              <a:rPr lang="en-US"/>
              <a:t>How much customization will you allow?</a:t>
            </a:r>
          </a:p>
          <a:p>
            <a:pPr marL="180975">
              <a:spcBef>
                <a:spcPts val="0"/>
              </a:spcBef>
              <a:spcAft>
                <a:spcPts val="0"/>
              </a:spcAft>
            </a:pPr>
            <a:r>
              <a:rPr lang="en-US"/>
              <a:t>A solution that is manageable and easy to upgrade. </a:t>
            </a: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05958956"/>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kern="1200" dirty="0">
                <a:solidFill>
                  <a:schemeClr val="tx1"/>
                </a:solidFill>
                <a:effectLst/>
                <a:latin typeface="Segoe UI" pitchFamily="34" charset="0"/>
                <a:ea typeface="Segoe UI" pitchFamily="34" charset="0"/>
                <a:cs typeface="Segoe UI" pitchFamily="34" charset="0"/>
              </a:rPr>
              <a:t>What does a communication site include?</a:t>
            </a:r>
          </a:p>
          <a:p>
            <a:r>
              <a:rPr lang="en-US" sz="1050" kern="1200" dirty="0">
                <a:solidFill>
                  <a:schemeClr val="tx1"/>
                </a:solidFill>
                <a:effectLst/>
                <a:latin typeface="Segoe UI" pitchFamily="34" charset="0"/>
                <a:ea typeface="Segoe UI" pitchFamily="34" charset="0"/>
                <a:cs typeface="Segoe UI" pitchFamily="34" charset="0"/>
              </a:rPr>
              <a:t>When you </a:t>
            </a:r>
            <a:r>
              <a:rPr lang="en-US" sz="1050" u="none" strike="noStrike" kern="1200" dirty="0">
                <a:solidFill>
                  <a:schemeClr val="tx1"/>
                </a:solidFill>
                <a:effectLst/>
                <a:latin typeface="Segoe UI" pitchFamily="34" charset="0"/>
                <a:ea typeface="Segoe UI" pitchFamily="34" charset="0"/>
                <a:cs typeface="Segoe UI" pitchFamily="34" charset="0"/>
                <a:hlinkClick r:id="rId3"/>
              </a:rPr>
              <a:t>create a communication site in SharePoint Online</a:t>
            </a:r>
            <a:r>
              <a:rPr lang="en-US" sz="1050" kern="1200" dirty="0">
                <a:solidFill>
                  <a:schemeClr val="tx1"/>
                </a:solidFill>
                <a:effectLst/>
                <a:latin typeface="Segoe UI" pitchFamily="34" charset="0"/>
                <a:ea typeface="Segoe UI" pitchFamily="34" charset="0"/>
                <a:cs typeface="Segoe UI" pitchFamily="34" charset="0"/>
              </a:rPr>
              <a:t>, you can start with a blank site or choose one of the other site designs, each of which comes with a default set of </a:t>
            </a:r>
            <a:r>
              <a:rPr lang="en-US" sz="1050" u="none" strike="noStrike" kern="1200" dirty="0">
                <a:solidFill>
                  <a:schemeClr val="tx1"/>
                </a:solidFill>
                <a:effectLst/>
                <a:latin typeface="Segoe UI" pitchFamily="34" charset="0"/>
                <a:ea typeface="Segoe UI" pitchFamily="34" charset="0"/>
                <a:cs typeface="Segoe UI" pitchFamily="34" charset="0"/>
                <a:hlinkClick r:id="rId4"/>
              </a:rPr>
              <a:t>web parts</a:t>
            </a:r>
            <a:r>
              <a:rPr lang="en-US" sz="1050" kern="1200" dirty="0">
                <a:solidFill>
                  <a:schemeClr val="tx1"/>
                </a:solidFill>
                <a:effectLst/>
                <a:latin typeface="Segoe UI" pitchFamily="34" charset="0"/>
                <a:ea typeface="Segoe UI" pitchFamily="34" charset="0"/>
                <a:cs typeface="Segoe UI" pitchFamily="34" charset="0"/>
              </a:rPr>
              <a:t>. The options available are:</a:t>
            </a:r>
          </a:p>
          <a:p>
            <a:r>
              <a:rPr lang="en-US" sz="1050" b="1" kern="1200" dirty="0">
                <a:solidFill>
                  <a:schemeClr val="tx1"/>
                </a:solidFill>
                <a:effectLst/>
                <a:latin typeface="Segoe UI" pitchFamily="34" charset="0"/>
                <a:ea typeface="Segoe UI" pitchFamily="34" charset="0"/>
                <a:cs typeface="Segoe UI" pitchFamily="34" charset="0"/>
              </a:rPr>
              <a:t>Topic</a:t>
            </a:r>
            <a:r>
              <a:rPr lang="en-US" sz="1050" kern="1200" dirty="0">
                <a:solidFill>
                  <a:schemeClr val="tx1"/>
                </a:solidFill>
                <a:effectLst/>
                <a:latin typeface="Segoe UI" pitchFamily="34" charset="0"/>
                <a:ea typeface="Segoe UI" pitchFamily="34" charset="0"/>
                <a:cs typeface="Segoe UI" pitchFamily="34" charset="0"/>
              </a:rPr>
              <a:t> to share information such as news, events, and other content.</a:t>
            </a:r>
          </a:p>
          <a:p>
            <a:r>
              <a:rPr lang="en-US" sz="1050" b="1" kern="1200" dirty="0">
                <a:solidFill>
                  <a:schemeClr val="tx1"/>
                </a:solidFill>
                <a:effectLst/>
                <a:latin typeface="Segoe UI" pitchFamily="34" charset="0"/>
                <a:ea typeface="Segoe UI" pitchFamily="34" charset="0"/>
                <a:cs typeface="Segoe UI" pitchFamily="34" charset="0"/>
              </a:rPr>
              <a:t>Showcase</a:t>
            </a:r>
            <a:r>
              <a:rPr lang="en-US" sz="1050" kern="1200" dirty="0">
                <a:solidFill>
                  <a:schemeClr val="tx1"/>
                </a:solidFill>
                <a:effectLst/>
                <a:latin typeface="Segoe UI" pitchFamily="34" charset="0"/>
                <a:ea typeface="Segoe UI" pitchFamily="34" charset="0"/>
                <a:cs typeface="Segoe UI" pitchFamily="34" charset="0"/>
              </a:rPr>
              <a:t> to use photos or images to showcase a product, team, or event.</a:t>
            </a:r>
          </a:p>
          <a:p>
            <a:r>
              <a:rPr lang="en-US" sz="1050" b="1" kern="1200" dirty="0">
                <a:solidFill>
                  <a:schemeClr val="tx1"/>
                </a:solidFill>
                <a:effectLst/>
                <a:latin typeface="Segoe UI" pitchFamily="34" charset="0"/>
                <a:ea typeface="Segoe UI" pitchFamily="34" charset="0"/>
                <a:cs typeface="Segoe UI" pitchFamily="34" charset="0"/>
              </a:rPr>
              <a:t>Blank</a:t>
            </a:r>
            <a:r>
              <a:rPr lang="en-US" sz="1050" kern="1200" dirty="0">
                <a:solidFill>
                  <a:schemeClr val="tx1"/>
                </a:solidFill>
                <a:effectLst/>
                <a:latin typeface="Segoe UI" pitchFamily="34" charset="0"/>
                <a:ea typeface="Segoe UI" pitchFamily="34" charset="0"/>
                <a:cs typeface="Segoe UI" pitchFamily="34" charset="0"/>
              </a:rPr>
              <a:t> to create your own design.</a:t>
            </a:r>
          </a:p>
          <a:p>
            <a:r>
              <a:rPr lang="en-US" sz="1050" kern="1200" dirty="0">
                <a:solidFill>
                  <a:schemeClr val="tx1"/>
                </a:solidFill>
                <a:effectLst/>
                <a:latin typeface="Segoe UI" pitchFamily="34" charset="0"/>
                <a:ea typeface="Segoe UI" pitchFamily="34" charset="0"/>
                <a:cs typeface="Segoe UI" pitchFamily="34" charset="0"/>
              </a:rPr>
              <a:t>No matter which one you choose, you can add, remove, or reorder web parts as needed.</a:t>
            </a:r>
          </a:p>
          <a:p>
            <a:r>
              <a:rPr lang="en-US" sz="1050" kern="1200" dirty="0">
                <a:solidFill>
                  <a:schemeClr val="tx1"/>
                </a:solidFill>
                <a:effectLst/>
                <a:latin typeface="Segoe UI" pitchFamily="34" charset="0"/>
                <a:ea typeface="Segoe UI" pitchFamily="34" charset="0"/>
                <a:cs typeface="Segoe UI" pitchFamily="34" charset="0"/>
              </a:rPr>
              <a:t>If you have permission to edit the site, there's also a link at the top of the </a:t>
            </a:r>
            <a:r>
              <a:rPr lang="en-US" sz="1050" kern="1200" dirty="0" err="1">
                <a:solidFill>
                  <a:schemeClr val="tx1"/>
                </a:solidFill>
                <a:effectLst/>
                <a:latin typeface="Segoe UI" pitchFamily="34" charset="0"/>
                <a:ea typeface="Segoe UI" pitchFamily="34" charset="0"/>
                <a:cs typeface="Segoe UI" pitchFamily="34" charset="0"/>
              </a:rPr>
              <a:t>communcation</a:t>
            </a:r>
            <a:r>
              <a:rPr lang="en-US" sz="1050" kern="1200" dirty="0">
                <a:solidFill>
                  <a:schemeClr val="tx1"/>
                </a:solidFill>
                <a:effectLst/>
                <a:latin typeface="Segoe UI" pitchFamily="34" charset="0"/>
                <a:ea typeface="Segoe UI" pitchFamily="34" charset="0"/>
                <a:cs typeface="Segoe UI" pitchFamily="34" charset="0"/>
              </a:rPr>
              <a:t> site to </a:t>
            </a:r>
            <a:r>
              <a:rPr lang="en-US" sz="1050" u="none" strike="noStrike" kern="1200" dirty="0">
                <a:solidFill>
                  <a:schemeClr val="tx1"/>
                </a:solidFill>
                <a:effectLst/>
                <a:latin typeface="Segoe UI" pitchFamily="34" charset="0"/>
                <a:ea typeface="Segoe UI" pitchFamily="34" charset="0"/>
                <a:cs typeface="Segoe UI" pitchFamily="34" charset="0"/>
                <a:hlinkClick r:id="rId5"/>
              </a:rPr>
              <a:t>add a new list</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6"/>
              </a:rPr>
              <a:t>document library</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7"/>
              </a:rPr>
              <a:t>page</a:t>
            </a:r>
            <a:r>
              <a:rPr lang="en-US" sz="1050" kern="1200" dirty="0">
                <a:solidFill>
                  <a:schemeClr val="tx1"/>
                </a:solidFill>
                <a:effectLst/>
                <a:latin typeface="Segoe UI" pitchFamily="34" charset="0"/>
                <a:ea typeface="Segoe UI" pitchFamily="34" charset="0"/>
                <a:cs typeface="Segoe UI" pitchFamily="34" charset="0"/>
              </a:rPr>
              <a:t>, news post, or web app to the site.</a:t>
            </a:r>
          </a:p>
          <a:p>
            <a:r>
              <a:rPr lang="en-US" sz="1050" b="0" kern="1200" dirty="0">
                <a:solidFill>
                  <a:schemeClr val="tx1"/>
                </a:solidFill>
                <a:effectLst/>
                <a:latin typeface="Segoe UI" pitchFamily="34" charset="0"/>
                <a:ea typeface="Segoe UI" pitchFamily="34" charset="0"/>
                <a:cs typeface="Segoe UI" pitchFamily="34" charset="0"/>
              </a:rPr>
              <a:t>Topic</a:t>
            </a:r>
          </a:p>
          <a:p>
            <a:r>
              <a:rPr lang="en-US" sz="1050" kern="1200" dirty="0">
                <a:solidFill>
                  <a:schemeClr val="tx1"/>
                </a:solidFill>
                <a:effectLst/>
                <a:latin typeface="Segoe UI" pitchFamily="34" charset="0"/>
                <a:ea typeface="Segoe UI" pitchFamily="34" charset="0"/>
                <a:cs typeface="Segoe UI" pitchFamily="34" charset="0"/>
              </a:rPr>
              <a:t>When you choose the Topic design, you get a home page that includes several web parts ready for you to customize. The web parts included by default on a Communication site that uses the Topic design are:</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You can display up to five items in the Hero web part, and you can add compelling images to draw attention to each.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News</a:t>
            </a:r>
            <a:r>
              <a:rPr lang="en-US" sz="1050" kern="1200" dirty="0">
                <a:solidFill>
                  <a:schemeClr val="tx1"/>
                </a:solidFill>
                <a:effectLst/>
                <a:latin typeface="Segoe UI" pitchFamily="34" charset="0"/>
                <a:ea typeface="Segoe UI" pitchFamily="34" charset="0"/>
                <a:cs typeface="Segoe UI" pitchFamily="34" charset="0"/>
              </a:rPr>
              <a:t>: You can keep your team in the loop as well as engage them with important or interesting stories by using the News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9"/>
              </a:rPr>
              <a:t>Use News Headlines and News List web parts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Events</a:t>
            </a:r>
            <a:r>
              <a:rPr lang="en-US" sz="1050" kern="1200" dirty="0">
                <a:solidFill>
                  <a:schemeClr val="tx1"/>
                </a:solidFill>
                <a:effectLst/>
                <a:latin typeface="Segoe UI" pitchFamily="34" charset="0"/>
                <a:ea typeface="Segoe UI" pitchFamily="34" charset="0"/>
                <a:cs typeface="Segoe UI" pitchFamily="34" charset="0"/>
              </a:rPr>
              <a:t>: Display upcoming events using the events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0"/>
              </a:rPr>
              <a:t>Use the Events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Highlighted content</a:t>
            </a:r>
            <a:r>
              <a:rPr lang="en-US" sz="1050" kern="1200" dirty="0">
                <a:solidFill>
                  <a:schemeClr val="tx1"/>
                </a:solidFill>
                <a:effectLst/>
                <a:latin typeface="Segoe UI" pitchFamily="34" charset="0"/>
                <a:ea typeface="Segoe UI" pitchFamily="34" charset="0"/>
                <a:cs typeface="Segoe UI" pitchFamily="34" charset="0"/>
              </a:rPr>
              <a:t>: Use the Highlighted content web part to dynamically display content from a document library, a site, a site collection, or all sites. By default, this web part shows your most recent documents.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1"/>
              </a:rPr>
              <a:t>Use the Highlighted content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0" kern="1200" dirty="0">
                <a:solidFill>
                  <a:schemeClr val="tx1"/>
                </a:solidFill>
                <a:effectLst/>
                <a:latin typeface="Segoe UI" pitchFamily="34" charset="0"/>
                <a:ea typeface="Segoe UI" pitchFamily="34" charset="0"/>
                <a:cs typeface="Segoe UI" pitchFamily="34" charset="0"/>
              </a:rPr>
              <a:t>Showcase</a:t>
            </a:r>
          </a:p>
          <a:p>
            <a:r>
              <a:rPr lang="en-US" sz="1050" kern="1200" dirty="0">
                <a:solidFill>
                  <a:schemeClr val="tx1"/>
                </a:solidFill>
                <a:effectLst/>
                <a:latin typeface="Segoe UI" pitchFamily="34" charset="0"/>
                <a:ea typeface="Segoe UI" pitchFamily="34" charset="0"/>
                <a:cs typeface="Segoe UI" pitchFamily="34" charset="0"/>
              </a:rPr>
              <a:t>The Showcase design also comes with a home page that includes several web parts ready for you to customize. Here are the web parts included by default on a Communication site that uses the Showcase design:</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With the Showcase design, you can choose from two layouts, </a:t>
            </a:r>
            <a:r>
              <a:rPr lang="en-US" sz="1050" b="1" kern="1200" dirty="0">
                <a:solidFill>
                  <a:schemeClr val="tx1"/>
                </a:solidFill>
                <a:effectLst/>
                <a:latin typeface="Segoe UI" pitchFamily="34" charset="0"/>
                <a:ea typeface="Segoe UI" pitchFamily="34" charset="0"/>
                <a:cs typeface="Segoe UI" pitchFamily="34" charset="0"/>
              </a:rPr>
              <a:t>Tile</a:t>
            </a:r>
            <a:r>
              <a:rPr lang="en-US" sz="1050" kern="1200" dirty="0">
                <a:solidFill>
                  <a:schemeClr val="tx1"/>
                </a:solidFill>
                <a:effectLst/>
                <a:latin typeface="Segoe UI" pitchFamily="34" charset="0"/>
                <a:ea typeface="Segoe UI" pitchFamily="34" charset="0"/>
                <a:cs typeface="Segoe UI" pitchFamily="34" charset="0"/>
              </a:rPr>
              <a:t> and </a:t>
            </a:r>
            <a:r>
              <a:rPr lang="en-US" sz="1050" b="1" kern="1200" dirty="0">
                <a:solidFill>
                  <a:schemeClr val="tx1"/>
                </a:solidFill>
                <a:effectLst/>
                <a:latin typeface="Segoe UI" pitchFamily="34" charset="0"/>
                <a:ea typeface="Segoe UI" pitchFamily="34" charset="0"/>
                <a:cs typeface="Segoe UI" pitchFamily="34" charset="0"/>
              </a:rPr>
              <a:t>Layer</a:t>
            </a:r>
            <a:r>
              <a:rPr lang="en-US" sz="1050" kern="1200" dirty="0">
                <a:solidFill>
                  <a:schemeClr val="tx1"/>
                </a:solidFill>
                <a:effectLst/>
                <a:latin typeface="Segoe UI" pitchFamily="34" charset="0"/>
                <a:ea typeface="Segoe UI" pitchFamily="34" charset="0"/>
                <a:cs typeface="Segoe UI" pitchFamily="34" charset="0"/>
              </a:rPr>
              <a:t>, and add compelling images to draw attention to each item.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633307479"/>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759084453"/>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975732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userDrawn="1">
            <p:custDataLst>
              <p:tags r:id="rId1"/>
            </p:custDataLst>
          </p:nvPr>
        </p:nvPicPr>
        <p:blipFill rotWithShape="1">
          <a:blip r:embed="rId4"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5" name="SmartArt Placeholder 4">
            <a:extLst>
              <a:ext uri="{FF2B5EF4-FFF2-40B4-BE49-F238E27FC236}">
                <a16:creationId xmlns:a16="http://schemas.microsoft.com/office/drawing/2014/main" id="{DF30555C-FC9C-4A26-8C39-A508F8730962}"/>
              </a:ext>
            </a:extLst>
          </p:cNvPr>
          <p:cNvSpPr>
            <a:spLocks noGrp="1"/>
          </p:cNvSpPr>
          <p:nvPr>
            <p:ph type="dgm" sz="quarter" idx="10"/>
          </p:nvPr>
        </p:nvSpPr>
        <p:spPr>
          <a:xfrm>
            <a:off x="655638" y="1170432"/>
            <a:ext cx="10880725" cy="5234432"/>
          </a:xfrm>
        </p:spPr>
        <p:txBody>
          <a:bodyPr/>
          <a:lstStyle/>
          <a:p>
            <a:r>
              <a:rPr lang="en-US"/>
              <a:t>Click icon to add SmartArt graphic</a:t>
            </a:r>
          </a:p>
        </p:txBody>
      </p:sp>
    </p:spTree>
    <p:extLst>
      <p:ext uri="{BB962C8B-B14F-4D97-AF65-F5344CB8AC3E}">
        <p14:creationId xmlns:p14="http://schemas.microsoft.com/office/powerpoint/2010/main" val="46000178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97331166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44884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98294161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2682240"/>
            <a:ext cx="10880726" cy="35455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113752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975924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5120640"/>
            <a:ext cx="10880726" cy="11071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364500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47570972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m-wid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3430016"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0739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ide-sli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9001759"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55638"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72511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1803159956"/>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userDrawn="1">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4B305F-9255-48C4-9C75-97132A310027}"/>
              </a:ext>
            </a:extLst>
          </p:cNvPr>
          <p:cNvSpPr/>
          <p:nvPr userDrawn="1"/>
        </p:nvSpPr>
        <p:spPr bwMode="auto">
          <a:xfrm>
            <a:off x="5319776" y="0"/>
            <a:ext cx="6872224"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3442786769"/>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5283518" y="0"/>
            <a:ext cx="6908482" cy="6858000"/>
          </a:xfrm>
          <a:prstGeom prst="rect">
            <a:avLst/>
          </a:prstGeom>
        </p:spPr>
      </p:pic>
    </p:spTree>
    <p:extLst>
      <p:ext uri="{BB962C8B-B14F-4D97-AF65-F5344CB8AC3E}">
        <p14:creationId xmlns:p14="http://schemas.microsoft.com/office/powerpoint/2010/main" val="335309443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0355509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4.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3" r:id="rId1"/>
    <p:sldLayoutId id="2147484026" r:id="rId2"/>
    <p:sldLayoutId id="2147484039" r:id="rId3"/>
    <p:sldLayoutId id="2147484006" r:id="rId4"/>
    <p:sldLayoutId id="2147484007" r:id="rId5"/>
    <p:sldLayoutId id="2147484010" r:id="rId6"/>
    <p:sldLayoutId id="2147484035" r:id="rId7"/>
    <p:sldLayoutId id="2147484036" r:id="rId8"/>
    <p:sldLayoutId id="2147484037" r:id="rId9"/>
    <p:sldLayoutId id="2147483999" r:id="rId10"/>
    <p:sldLayoutId id="2147483998" r:id="rId11"/>
    <p:sldLayoutId id="2147484000" r:id="rId12"/>
    <p:sldLayoutId id="2147484043" r:id="rId13"/>
    <p:sldLayoutId id="2147484004" r:id="rId14"/>
    <p:sldLayoutId id="2147484038" r:id="rId15"/>
    <p:sldLayoutId id="2147484041" r:id="rId16"/>
    <p:sldLayoutId id="2147484042" r:id="rId17"/>
    <p:sldLayoutId id="2147484046" r:id="rId18"/>
    <p:sldLayoutId id="2147484047" r:id="rId19"/>
    <p:sldLayoutId id="2147484001" r:id="rId20"/>
    <p:sldLayoutId id="2147484002" r:id="rId21"/>
    <p:sldLayoutId id="2147484044" r:id="rId22"/>
    <p:sldLayoutId id="2147484045" r:id="rId23"/>
    <p:sldLayoutId id="2147484003" r:id="rId24"/>
    <p:sldLayoutId id="2147484005" r:id="rId25"/>
    <p:sldLayoutId id="2147484008" r:id="rId26"/>
    <p:sldLayoutId id="2147484009" r:id="rId27"/>
    <p:sldLayoutId id="2147484011" r:id="rId28"/>
    <p:sldLayoutId id="2147484012" r:id="rId29"/>
    <p:sldLayoutId id="2147484013" r:id="rId30"/>
    <p:sldLayoutId id="2147484014" r:id="rId31"/>
    <p:sldLayoutId id="2147484015" r:id="rId32"/>
    <p:sldLayoutId id="2147484016" r:id="rId33"/>
    <p:sldLayoutId id="2147484017" r:id="rId34"/>
    <p:sldLayoutId id="2147484018" r:id="rId35"/>
    <p:sldLayoutId id="2147484019" r:id="rId36"/>
    <p:sldLayoutId id="2147484020" r:id="rId37"/>
    <p:sldLayoutId id="2147484021" r:id="rId38"/>
    <p:sldLayoutId id="2147484022" r:id="rId39"/>
    <p:sldLayoutId id="2147484023" r:id="rId40"/>
    <p:sldLayoutId id="2147484024" r:id="rId41"/>
    <p:sldLayoutId id="2147484025" r:id="rId42"/>
    <p:sldLayoutId id="2147484027" r:id="rId43"/>
    <p:sldLayoutId id="2147484028" r:id="rId44"/>
    <p:sldLayoutId id="2147484029" r:id="rId45"/>
    <p:sldLayoutId id="2147484030" r:id="rId46"/>
    <p:sldLayoutId id="2147484031" r:id="rId47"/>
    <p:sldLayoutId id="2147484032" r:id="rId48"/>
    <p:sldLayoutId id="2147484033" r:id="rId49"/>
    <p:sldLayoutId id="2147483994" r:id="rId50"/>
    <p:sldLayoutId id="2147483995" r:id="rId51"/>
    <p:sldLayoutId id="2147483996" r:id="rId52"/>
    <p:sldLayoutId id="2147483997" r:id="rId53"/>
    <p:sldLayoutId id="2147484034" r:id="rId5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nb-NO" dirty="0"/>
              <a:t>Site Collection Planning and Architecture</a:t>
            </a:r>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nb-NO" dirty="0"/>
              <a:t>Speaker Name</a:t>
            </a:r>
          </a:p>
        </p:txBody>
      </p:sp>
      <p:sp>
        <p:nvSpPr>
          <p:cNvPr id="7" name="Picture Placeholder 6">
            <a:extLst>
              <a:ext uri="{FF2B5EF4-FFF2-40B4-BE49-F238E27FC236}">
                <a16:creationId xmlns:a16="http://schemas.microsoft.com/office/drawing/2014/main" id="{75E758B2-2196-4C7D-ACB6-A1249CBBC08B}"/>
              </a:ext>
            </a:extLst>
          </p:cNvPr>
          <p:cNvSpPr>
            <a:spLocks noGrp="1"/>
          </p:cNvSpPr>
          <p:nvPr>
            <p:ph type="pic" sz="quarter" idx="17"/>
          </p:nvPr>
        </p:nvSpPr>
        <p:spPr/>
      </p:sp>
    </p:spTree>
    <p:extLst>
      <p:ext uri="{BB962C8B-B14F-4D97-AF65-F5344CB8AC3E}">
        <p14:creationId xmlns:p14="http://schemas.microsoft.com/office/powerpoint/2010/main" val="214446076"/>
      </p:ext>
    </p:extLst>
  </p:cSld>
  <p:clrMapOvr>
    <a:masterClrMapping/>
  </p:clrMapOvr>
  <p:transition>
    <p:fade/>
  </p:transition>
</p:sld>
</file>

<file path=ppt/slides/slide10.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vert="horz" wrap="square" lIns="0" tIns="0" rIns="0" bIns="0" rtlCol="0" anchor="ctr">
            <a:normAutofit/>
          </a:bodyPr>
          <a:lstStyle/>
          <a:p>
            <a:r>
              <a:rPr lang="en-US"/>
              <a:t>Why use SharePoint hub sites vs. subsites</a:t>
            </a:r>
          </a:p>
        </p:txBody>
      </p:sp>
      <p:graphicFrame>
        <p:nvGraphicFramePr>
          <p:cNvPr id="8" name="Content Placeholder 7">
            <a:extLst>
              <a:ext uri="{FF2B5EF4-FFF2-40B4-BE49-F238E27FC236}">
                <a16:creationId xmlns:a16="http://schemas.microsoft.com/office/drawing/2014/main" id="{5B89280E-32E2-4068-A73B-DAF4108BEFDD}"/>
              </a:ext>
            </a:extLst>
          </p:cNvPr>
          <p:cNvGraphicFramePr>
            <a:graphicFrameLocks noGrp="1"/>
          </p:cNvGraphicFramePr>
          <p:nvPr>
            <p:ph sz="quarter" idx="13"/>
            <p:extLst>
              <p:ext uri="{D42A27DB-BD31-4B8C-83A1-F6EECF244321}">
                <p14:modId xmlns:p14="http://schemas.microsoft.com/office/powerpoint/2010/main" val="3716767925"/>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0394777"/>
      </p:ext>
    </p:extLst>
  </p:cSld>
  <p:clrMapOvr>
    <a:masterClrMapping/>
  </p:clrMapOvr>
  <p:transition>
    <p:fade/>
  </p:transition>
</p:sld>
</file>

<file path=ppt/slides/slide11.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0474B35-5410-47A0-8809-6AC9A88DB7F6}"/>
              </a:ext>
            </a:extLst>
          </p:cNvPr>
          <p:cNvSpPr/>
          <p:nvPr/>
        </p:nvSpPr>
        <p:spPr>
          <a:xfrm>
            <a:off x="269239" y="1927946"/>
            <a:ext cx="11653522" cy="4748580"/>
          </a:xfrm>
          <a:custGeom>
            <a:avLst/>
            <a:gdLst>
              <a:gd name="connsiteX0" fmla="*/ 0 w 11653522"/>
              <a:gd name="connsiteY0" fmla="*/ 0 h 4748580"/>
              <a:gd name="connsiteX1" fmla="*/ 11653522 w 11653522"/>
              <a:gd name="connsiteY1" fmla="*/ 0 h 4748580"/>
              <a:gd name="connsiteX2" fmla="*/ 11653522 w 11653522"/>
              <a:gd name="connsiteY2" fmla="*/ 4748580 h 4748580"/>
              <a:gd name="connsiteX3" fmla="*/ 0 w 11653522"/>
              <a:gd name="connsiteY3" fmla="*/ 4748580 h 4748580"/>
              <a:gd name="connsiteX4" fmla="*/ 0 w 11653522"/>
              <a:gd name="connsiteY4" fmla="*/ 0 h 474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48580">
                <a:moveTo>
                  <a:pt x="0" y="0"/>
                </a:moveTo>
                <a:lnTo>
                  <a:pt x="11653522" y="0"/>
                </a:lnTo>
                <a:lnTo>
                  <a:pt x="11653522" y="4748580"/>
                </a:lnTo>
                <a:lnTo>
                  <a:pt x="0" y="47485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9999" tIns="33020" rIns="184912" bIns="33020" numCol="1" spcCol="1270" anchor="t" anchorCtr="0">
            <a:noAutofit/>
          </a:bodyPr>
          <a:lstStyle/>
          <a:p>
            <a:pPr marL="228600" lvl="1" indent="-228600" algn="l" defTabSz="889000">
              <a:lnSpc>
                <a:spcPct val="90000"/>
              </a:lnSpc>
              <a:spcBef>
                <a:spcPct val="0"/>
              </a:spcBef>
              <a:spcAft>
                <a:spcPct val="20000"/>
              </a:spcAft>
              <a:buChar char="•"/>
            </a:pPr>
            <a:endParaRPr lang="nb-NO" sz="2000" kern="1200" dirty="0">
              <a:latin typeface="+mj-lt"/>
            </a:endParaRPr>
          </a:p>
        </p:txBody>
      </p:sp>
      <p:sp>
        <p:nvSpPr>
          <p:cNvPr id="2" name="Title 1"/>
          <p:cNvSpPr>
            <a:spLocks noGrp="1"/>
          </p:cNvSpPr>
          <p:nvPr>
            <p:ph type="title"/>
          </p:nvPr>
        </p:nvSpPr>
        <p:spPr/>
        <p:txBody>
          <a:bodyPr/>
          <a:lstStyle/>
          <a:p>
            <a:r>
              <a:rPr lang="en-US" dirty="0"/>
              <a:t>Planning Hub sites</a:t>
            </a:r>
          </a:p>
        </p:txBody>
      </p:sp>
      <p:sp>
        <p:nvSpPr>
          <p:cNvPr id="10" name="Subtitle 9">
            <a:extLst>
              <a:ext uri="{FF2B5EF4-FFF2-40B4-BE49-F238E27FC236}">
                <a16:creationId xmlns:a16="http://schemas.microsoft.com/office/drawing/2014/main" id="{DD24EE6A-9840-4627-9E1E-63DB7D2A9A90}"/>
              </a:ext>
            </a:extLst>
          </p:cNvPr>
          <p:cNvSpPr>
            <a:spLocks noGrp="1"/>
          </p:cNvSpPr>
          <p:nvPr>
            <p:ph type="subTitle" idx="1"/>
          </p:nvPr>
        </p:nvSpPr>
        <p:spPr>
          <a:xfrm>
            <a:off x="2865786" y="1429070"/>
            <a:ext cx="6460427" cy="461665"/>
          </a:xfrm>
        </p:spPr>
        <p:txBody>
          <a:bodyPr>
            <a:noAutofit/>
          </a:bodyPr>
          <a:lstStyle/>
          <a:p>
            <a:r>
              <a:rPr lang="en-US" sz="2800" dirty="0"/>
              <a:t>As a starting point in your hub planning</a:t>
            </a:r>
            <a:r>
              <a:rPr lang="en-IN" sz="2800" dirty="0"/>
              <a:t>:</a:t>
            </a:r>
            <a:endParaRPr lang="nb-NO" sz="2800" dirty="0"/>
          </a:p>
        </p:txBody>
      </p:sp>
      <p:graphicFrame>
        <p:nvGraphicFramePr>
          <p:cNvPr id="11" name="Content Placeholder 10">
            <a:extLst>
              <a:ext uri="{FF2B5EF4-FFF2-40B4-BE49-F238E27FC236}">
                <a16:creationId xmlns:a16="http://schemas.microsoft.com/office/drawing/2014/main" id="{4D9F73B4-2FA9-4FCF-B346-B55FC08186D9}"/>
              </a:ext>
            </a:extLst>
          </p:cNvPr>
          <p:cNvGraphicFramePr>
            <a:graphicFrameLocks noGrp="1"/>
          </p:cNvGraphicFramePr>
          <p:nvPr>
            <p:ph sz="quarter" idx="13"/>
            <p:extLst>
              <p:ext uri="{D42A27DB-BD31-4B8C-83A1-F6EECF244321}">
                <p14:modId xmlns:p14="http://schemas.microsoft.com/office/powerpoint/2010/main" val="910839634"/>
              </p:ext>
            </p:extLst>
          </p:nvPr>
        </p:nvGraphicFramePr>
        <p:xfrm>
          <a:off x="1145015" y="1694689"/>
          <a:ext cx="10307337" cy="4478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9675169"/>
      </p:ext>
    </p:extLst>
  </p:cSld>
  <p:clrMapOvr>
    <a:masterClrMapping/>
  </p:clrMapOvr>
  <p:transition>
    <p:fade/>
  </p:transition>
</p:sld>
</file>

<file path=ppt/slides/slide12.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Planning Hub sites (cont.)</a:t>
            </a:r>
          </a:p>
        </p:txBody>
      </p:sp>
      <p:graphicFrame>
        <p:nvGraphicFramePr>
          <p:cNvPr id="11" name="Content Placeholder 6">
            <a:extLst>
              <a:ext uri="{FF2B5EF4-FFF2-40B4-BE49-F238E27FC236}">
                <a16:creationId xmlns:a16="http://schemas.microsoft.com/office/drawing/2014/main" id="{95004D3D-30BD-4F97-95AC-E0F2C4816DA3}"/>
              </a:ext>
            </a:extLst>
          </p:cNvPr>
          <p:cNvGraphicFramePr>
            <a:graphicFrameLocks noGrp="1"/>
          </p:cNvGraphicFramePr>
          <p:nvPr>
            <p:ph sz="quarter" idx="13"/>
            <p:extLst>
              <p:ext uri="{D42A27DB-BD31-4B8C-83A1-F6EECF244321}">
                <p14:modId xmlns:p14="http://schemas.microsoft.com/office/powerpoint/2010/main" val="602766521"/>
              </p:ext>
            </p:extLst>
          </p:nvPr>
        </p:nvGraphicFramePr>
        <p:xfrm>
          <a:off x="6096000" y="1422276"/>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3547133F-4B70-4EA2-8C67-6B284A8A2A05}"/>
              </a:ext>
            </a:extLst>
          </p:cNvPr>
          <p:cNvGrpSpPr/>
          <p:nvPr/>
        </p:nvGrpSpPr>
        <p:grpSpPr>
          <a:xfrm>
            <a:off x="655638" y="1422276"/>
            <a:ext cx="5210363" cy="4819650"/>
            <a:chOff x="455508" y="4250518"/>
            <a:chExt cx="10225932" cy="566367"/>
          </a:xfrm>
        </p:grpSpPr>
        <p:sp>
          <p:nvSpPr>
            <p:cNvPr id="12" name="Rectangle 11">
              <a:extLst>
                <a:ext uri="{FF2B5EF4-FFF2-40B4-BE49-F238E27FC236}">
                  <a16:creationId xmlns:a16="http://schemas.microsoft.com/office/drawing/2014/main" id="{A789D21F-8E49-43CE-9798-7D2439B0F6CB}"/>
                </a:ext>
              </a:extLst>
            </p:cNvPr>
            <p:cNvSpPr/>
            <p:nvPr/>
          </p:nvSpPr>
          <p:spPr>
            <a:xfrm>
              <a:off x="455508" y="4250518"/>
              <a:ext cx="10225932" cy="5663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DCBB00C0-4D17-4336-ABE4-E61CAB1C37C6}"/>
                </a:ext>
              </a:extLst>
            </p:cNvPr>
            <p:cNvSpPr txBox="1"/>
            <p:nvPr/>
          </p:nvSpPr>
          <p:spPr>
            <a:xfrm>
              <a:off x="455508" y="4250518"/>
              <a:ext cx="10225932" cy="5663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9941" tIns="59941" rIns="59941" bIns="59941" numCol="1" spcCol="1270" anchor="t" anchorCtr="0">
              <a:noAutofit/>
            </a:bodyPr>
            <a:lstStyle/>
            <a:p>
              <a:r>
                <a:rPr lang="en-US" sz="1600" dirty="0"/>
                <a:t>Let's take HR as an example.. HR often encompasses the following sub-functions</a:t>
              </a:r>
              <a:r>
                <a:rPr kumimoji="0" lang="en-IN" sz="2000" b="0" i="0" u="none" strike="noStrike" kern="1200" cap="none" spc="0" normalizeH="0" baseline="0" noProof="0" dirty="0">
                  <a:ln>
                    <a:noFill/>
                  </a:ln>
                  <a:solidFill>
                    <a:srgbClr val="FFFFFF"/>
                  </a:solidFill>
                  <a:effectLst/>
                  <a:uLnTx/>
                  <a:uFillTx/>
                  <a:latin typeface="Segoe UI Light"/>
                  <a:ea typeface="+mn-ea"/>
                  <a:cs typeface="+mn-cs"/>
                </a:rPr>
                <a:t>:</a:t>
              </a:r>
            </a:p>
            <a:p>
              <a:endParaRPr lang="en-IN" sz="2000" dirty="0">
                <a:solidFill>
                  <a:srgbClr val="FFFFFF"/>
                </a:solidFill>
                <a:latin typeface="Segoe UI Light"/>
              </a:endParaRPr>
            </a:p>
            <a:p>
              <a:endParaRPr lang="en-IN" sz="2000" dirty="0">
                <a:solidFill>
                  <a:srgbClr val="FFFFFF"/>
                </a:solidFill>
                <a:latin typeface="Segoe UI Light"/>
              </a:endParaRPr>
            </a:p>
            <a:p>
              <a:endParaRPr kumimoji="0" lang="nb-NO" sz="2000" b="0" i="0" u="none" strike="noStrike" kern="1200" cap="none" spc="0" normalizeH="0" baseline="0" noProof="0" dirty="0">
                <a:ln>
                  <a:noFill/>
                </a:ln>
                <a:solidFill>
                  <a:srgbClr val="FFFFFF"/>
                </a:solidFill>
                <a:effectLst/>
                <a:uLnTx/>
                <a:uFillTx/>
                <a:latin typeface="Segoe UI Light"/>
                <a:ea typeface="+mn-ea"/>
                <a:cs typeface="+mn-cs"/>
              </a:endParaRPr>
            </a:p>
            <a:p>
              <a:endParaRPr lang="en-US" sz="1600" dirty="0"/>
            </a:p>
            <a:p>
              <a:pPr marL="0" lvl="0" indent="0" algn="l" defTabSz="622300">
                <a:lnSpc>
                  <a:spcPct val="90000"/>
                </a:lnSpc>
                <a:spcBef>
                  <a:spcPct val="0"/>
                </a:spcBef>
                <a:spcAft>
                  <a:spcPct val="35000"/>
                </a:spcAft>
                <a:buNone/>
              </a:pPr>
              <a:r>
                <a:rPr lang="en-US" sz="1400" kern="1200" dirty="0"/>
                <a:t>Using the guiding principle of creating a site collection for each unit of work, you can think about an HR family of site collections that could include 6 functional sites for each of these functions plus an HR home that connects the related sites to provide an overall HR experience.</a:t>
              </a:r>
            </a:p>
          </p:txBody>
        </p:sp>
      </p:grpSp>
    </p:spTree>
    <p:extLst>
      <p:ext uri="{BB962C8B-B14F-4D97-AF65-F5344CB8AC3E}">
        <p14:creationId xmlns:p14="http://schemas.microsoft.com/office/powerpoint/2010/main" val="1209995002"/>
      </p:ext>
    </p:extLst>
  </p:cSld>
  <p:clrMapOvr>
    <a:masterClrMapping/>
  </p:clrMapOvr>
  <p:transition>
    <p:fade/>
  </p:transition>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HR Hub site model</a:t>
            </a:r>
          </a:p>
        </p:txBody>
      </p:sp>
      <p:sp>
        <p:nvSpPr>
          <p:cNvPr id="9" name="Text Placeholder 8">
            <a:extLst>
              <a:ext uri="{FF2B5EF4-FFF2-40B4-BE49-F238E27FC236}">
                <a16:creationId xmlns:a16="http://schemas.microsoft.com/office/drawing/2014/main" id="{68532ABB-B9EA-4494-B2F5-27AE9FB0D5E5}"/>
              </a:ext>
            </a:extLst>
          </p:cNvPr>
          <p:cNvSpPr>
            <a:spLocks noGrp="1"/>
          </p:cNvSpPr>
          <p:nvPr>
            <p:ph type="body" sz="quarter" idx="16"/>
          </p:nvPr>
        </p:nvSpPr>
        <p:spPr/>
        <p:txBody>
          <a:bodyPr/>
          <a:lstStyle/>
          <a:p>
            <a:pPr marL="0" lvl="0" indent="0" algn="l" defTabSz="889000">
              <a:lnSpc>
                <a:spcPct val="90000"/>
              </a:lnSpc>
              <a:spcBef>
                <a:spcPct val="0"/>
              </a:spcBef>
              <a:spcAft>
                <a:spcPct val="35000"/>
              </a:spcAft>
              <a:buNone/>
            </a:pPr>
            <a:r>
              <a:rPr lang="en-US" sz="2400" b="0" i="0" u="none" kern="1200" dirty="0"/>
              <a:t>This is another way to think about the value of hub sites:</a:t>
            </a:r>
          </a:p>
          <a:p>
            <a:pPr marL="342900" lvl="0" indent="-342900" algn="l" defTabSz="889000">
              <a:lnSpc>
                <a:spcPct val="90000"/>
              </a:lnSpc>
              <a:spcBef>
                <a:spcPct val="0"/>
              </a:spcBef>
              <a:spcAft>
                <a:spcPct val="35000"/>
              </a:spcAft>
              <a:buFont typeface="Arial" panose="020B0604020202020204" pitchFamily="34" charset="0"/>
              <a:buChar char="•"/>
            </a:pPr>
            <a:r>
              <a:rPr lang="en-US" sz="2400" dirty="0"/>
              <a:t>T</a:t>
            </a:r>
            <a:r>
              <a:rPr lang="en-US" sz="2400" b="0" i="0" u="none" kern="1200" dirty="0"/>
              <a:t>hey allow you to create an experience that improves information discovery for a specific context </a:t>
            </a:r>
          </a:p>
          <a:p>
            <a:pPr marL="342900" lvl="0" indent="-342900" algn="l" defTabSz="889000">
              <a:lnSpc>
                <a:spcPct val="90000"/>
              </a:lnSpc>
              <a:spcBef>
                <a:spcPct val="0"/>
              </a:spcBef>
              <a:spcAft>
                <a:spcPct val="35000"/>
              </a:spcAft>
              <a:buFont typeface="Arial" panose="020B0604020202020204" pitchFamily="34" charset="0"/>
              <a:buChar char="•"/>
            </a:pPr>
            <a:r>
              <a:rPr lang="en-US" sz="2400" dirty="0"/>
              <a:t>I</a:t>
            </a:r>
            <a:r>
              <a:rPr lang="en-US" sz="2400" b="0" i="0" u="none" kern="1200" dirty="0"/>
              <a:t>n our example, for employees looking for HR information</a:t>
            </a:r>
            <a:endParaRPr lang="en-US" sz="2400" b="0" i="0" u="none" kern="1200" dirty="0">
              <a:latin typeface="+mj-lt"/>
            </a:endParaRPr>
          </a:p>
          <a:p>
            <a:endParaRPr lang="en-US" dirty="0"/>
          </a:p>
        </p:txBody>
      </p:sp>
      <p:sp>
        <p:nvSpPr>
          <p:cNvPr id="7" name="Picture Placeholder 6">
            <a:extLst>
              <a:ext uri="{FF2B5EF4-FFF2-40B4-BE49-F238E27FC236}">
                <a16:creationId xmlns:a16="http://schemas.microsoft.com/office/drawing/2014/main" id="{41E1D551-0CA5-4813-B68F-F79D945E307C}"/>
              </a:ext>
            </a:extLst>
          </p:cNvPr>
          <p:cNvSpPr>
            <a:spLocks noGrp="1"/>
          </p:cNvSpPr>
          <p:nvPr>
            <p:ph type="pic" sz="quarter" idx="15"/>
          </p:nvPr>
        </p:nvSpPr>
        <p:spPr/>
      </p:sp>
      <p:pic>
        <p:nvPicPr>
          <p:cNvPr id="6" name="Picture 5">
            <a:extLst>
              <a:ext uri="{FF2B5EF4-FFF2-40B4-BE49-F238E27FC236}">
                <a16:creationId xmlns:a16="http://schemas.microsoft.com/office/drawing/2014/main" id="{DC72C261-F0A9-43CA-AD90-32C98D39D8F4}"/>
              </a:ext>
            </a:extLst>
          </p:cNvPr>
          <p:cNvPicPr>
            <a:picLocks noChangeAspect="1"/>
          </p:cNvPicPr>
          <p:nvPr/>
        </p:nvPicPr>
        <p:blipFill>
          <a:blip r:embed="rId3"/>
          <a:stretch>
            <a:fillRect/>
          </a:stretch>
        </p:blipFill>
        <p:spPr>
          <a:xfrm>
            <a:off x="6128038" y="837459"/>
            <a:ext cx="5269287" cy="5183082"/>
          </a:xfrm>
          <a:prstGeom prst="rect">
            <a:avLst/>
          </a:prstGeom>
        </p:spPr>
      </p:pic>
    </p:spTree>
    <p:extLst>
      <p:ext uri="{BB962C8B-B14F-4D97-AF65-F5344CB8AC3E}">
        <p14:creationId xmlns:p14="http://schemas.microsoft.com/office/powerpoint/2010/main" val="965579228"/>
      </p:ext>
    </p:extLst>
  </p:cSld>
  <p:clrMapOvr>
    <a:masterClrMapping/>
  </p:clrMapOvr>
  <p:transition>
    <p:fade/>
  </p:transition>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Hub site model adapts to change</a:t>
            </a:r>
          </a:p>
        </p:txBody>
      </p:sp>
      <p:sp>
        <p:nvSpPr>
          <p:cNvPr id="5" name="Content Placeholder 4">
            <a:extLst>
              <a:ext uri="{FF2B5EF4-FFF2-40B4-BE49-F238E27FC236}">
                <a16:creationId xmlns:a16="http://schemas.microsoft.com/office/drawing/2014/main" id="{43135C4A-20E8-47DD-A012-29623580932A}"/>
              </a:ext>
            </a:extLst>
          </p:cNvPr>
          <p:cNvSpPr>
            <a:spLocks noGrp="1"/>
          </p:cNvSpPr>
          <p:nvPr>
            <p:ph sz="quarter" idx="13"/>
          </p:nvPr>
        </p:nvSpPr>
        <p:spPr>
          <a:xfrm>
            <a:off x="655638" y="1408113"/>
            <a:ext cx="2534602" cy="4819650"/>
          </a:xfrm>
        </p:spPr>
        <p:txBody>
          <a:bodyPr>
            <a:normAutofit fontScale="85000" lnSpcReduction="20000"/>
          </a:bodyPr>
          <a:lstStyle/>
          <a:p>
            <a:pPr marL="342900" lvl="0" indent="-342900">
              <a:buFont typeface="Arial" panose="020B0604020202020204" pitchFamily="34" charset="0"/>
              <a:buChar char="•"/>
            </a:pPr>
            <a:r>
              <a:rPr lang="en-US" dirty="0"/>
              <a:t>As our organization evolves, you need intranets that make it easy to align to changes </a:t>
            </a:r>
          </a:p>
          <a:p>
            <a:pPr marL="342900" lvl="0" indent="-342900">
              <a:buFont typeface="Arial" panose="020B0604020202020204" pitchFamily="34" charset="0"/>
              <a:buChar char="•"/>
            </a:pPr>
            <a:r>
              <a:rPr lang="en-US" dirty="0"/>
              <a:t>A key benefit of hub sites:</a:t>
            </a:r>
          </a:p>
          <a:p>
            <a:pPr marL="342900" lvl="0" indent="-342900">
              <a:buFont typeface="Arial" panose="020B0604020202020204" pitchFamily="34" charset="0"/>
              <a:buChar char="•"/>
            </a:pPr>
            <a:r>
              <a:rPr lang="en-US" dirty="0"/>
              <a:t>They model relationships as links, rather than hierarchy or ownership</a:t>
            </a:r>
          </a:p>
          <a:p>
            <a:pPr marL="342900" lvl="0" indent="-342900">
              <a:buFont typeface="Arial" panose="020B0604020202020204" pitchFamily="34" charset="0"/>
              <a:buChar char="•"/>
            </a:pPr>
            <a:r>
              <a:rPr lang="en-US" dirty="0"/>
              <a:t>You can adapt to the changes in the way you work in a dynamic, changing world.</a:t>
            </a:r>
          </a:p>
        </p:txBody>
      </p:sp>
      <p:sp>
        <p:nvSpPr>
          <p:cNvPr id="11" name="Content Placeholder 10">
            <a:extLst>
              <a:ext uri="{FF2B5EF4-FFF2-40B4-BE49-F238E27FC236}">
                <a16:creationId xmlns:a16="http://schemas.microsoft.com/office/drawing/2014/main" id="{304761E2-53E6-4651-9D92-97C7CF279162}"/>
              </a:ext>
            </a:extLst>
          </p:cNvPr>
          <p:cNvSpPr>
            <a:spLocks noGrp="1"/>
          </p:cNvSpPr>
          <p:nvPr>
            <p:ph sz="quarter" idx="14"/>
          </p:nvPr>
        </p:nvSpPr>
        <p:spPr>
          <a:solidFill>
            <a:schemeClr val="accent2"/>
          </a:solidFill>
        </p:spPr>
        <p:txBody>
          <a:bodyPr/>
          <a:lstStyle/>
          <a:p>
            <a:endParaRPr lang="en-US"/>
          </a:p>
        </p:txBody>
      </p:sp>
      <p:pic>
        <p:nvPicPr>
          <p:cNvPr id="4" name="Picture 3">
            <a:extLst>
              <a:ext uri="{FF2B5EF4-FFF2-40B4-BE49-F238E27FC236}">
                <a16:creationId xmlns:a16="http://schemas.microsoft.com/office/drawing/2014/main" id="{716662CD-AD1B-4A52-8670-768349ADB4CA}"/>
              </a:ext>
            </a:extLst>
          </p:cNvPr>
          <p:cNvPicPr>
            <a:picLocks noChangeAspect="1"/>
          </p:cNvPicPr>
          <p:nvPr/>
        </p:nvPicPr>
        <p:blipFill>
          <a:blip r:embed="rId3"/>
          <a:stretch>
            <a:fillRect/>
          </a:stretch>
        </p:blipFill>
        <p:spPr>
          <a:xfrm>
            <a:off x="3786922" y="1577784"/>
            <a:ext cx="7400558" cy="4432851"/>
          </a:xfrm>
          <a:prstGeom prst="rect">
            <a:avLst/>
          </a:prstGeom>
        </p:spPr>
      </p:pic>
      <p:pic>
        <p:nvPicPr>
          <p:cNvPr id="7" name="Picture 6">
            <a:extLst>
              <a:ext uri="{FF2B5EF4-FFF2-40B4-BE49-F238E27FC236}">
                <a16:creationId xmlns:a16="http://schemas.microsoft.com/office/drawing/2014/main" id="{8F844FBB-CDC4-4E77-8B6F-AE15F29B8B48}"/>
              </a:ext>
            </a:extLst>
          </p:cNvPr>
          <p:cNvPicPr>
            <a:picLocks noChangeAspect="1"/>
          </p:cNvPicPr>
          <p:nvPr/>
        </p:nvPicPr>
        <p:blipFill>
          <a:blip r:embed="rId4"/>
          <a:stretch>
            <a:fillRect/>
          </a:stretch>
        </p:blipFill>
        <p:spPr>
          <a:xfrm>
            <a:off x="3685322" y="1689184"/>
            <a:ext cx="7604018" cy="4210050"/>
          </a:xfrm>
          <a:prstGeom prst="rect">
            <a:avLst/>
          </a:prstGeom>
        </p:spPr>
      </p:pic>
    </p:spTree>
    <p:extLst>
      <p:ext uri="{BB962C8B-B14F-4D97-AF65-F5344CB8AC3E}">
        <p14:creationId xmlns:p14="http://schemas.microsoft.com/office/powerpoint/2010/main" val="214871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0474B35-5410-47A0-8809-6AC9A88DB7F6}"/>
              </a:ext>
            </a:extLst>
          </p:cNvPr>
          <p:cNvSpPr/>
          <p:nvPr/>
        </p:nvSpPr>
        <p:spPr>
          <a:xfrm>
            <a:off x="269239" y="1720128"/>
            <a:ext cx="11653522" cy="4956398"/>
          </a:xfrm>
          <a:custGeom>
            <a:avLst/>
            <a:gdLst>
              <a:gd name="connsiteX0" fmla="*/ 0 w 11653522"/>
              <a:gd name="connsiteY0" fmla="*/ 0 h 4748580"/>
              <a:gd name="connsiteX1" fmla="*/ 11653522 w 11653522"/>
              <a:gd name="connsiteY1" fmla="*/ 0 h 4748580"/>
              <a:gd name="connsiteX2" fmla="*/ 11653522 w 11653522"/>
              <a:gd name="connsiteY2" fmla="*/ 4748580 h 4748580"/>
              <a:gd name="connsiteX3" fmla="*/ 0 w 11653522"/>
              <a:gd name="connsiteY3" fmla="*/ 4748580 h 4748580"/>
              <a:gd name="connsiteX4" fmla="*/ 0 w 11653522"/>
              <a:gd name="connsiteY4" fmla="*/ 0 h 474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48580">
                <a:moveTo>
                  <a:pt x="0" y="0"/>
                </a:moveTo>
                <a:lnTo>
                  <a:pt x="11653522" y="0"/>
                </a:lnTo>
                <a:lnTo>
                  <a:pt x="11653522" y="4748580"/>
                </a:lnTo>
                <a:lnTo>
                  <a:pt x="0" y="47485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9999" tIns="33020" rIns="184912" bIns="33020" numCol="1" spcCol="1270" anchor="t" anchorCtr="0">
            <a:noAutofit/>
          </a:bodyPr>
          <a:lstStyle/>
          <a:p>
            <a:pPr lvl="0"/>
            <a:endParaRPr kumimoji="0" lang="en-US" sz="2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sp>
        <p:nvSpPr>
          <p:cNvPr id="2" name="Title 1"/>
          <p:cNvSpPr>
            <a:spLocks noGrp="1"/>
          </p:cNvSpPr>
          <p:nvPr>
            <p:ph type="title"/>
          </p:nvPr>
        </p:nvSpPr>
        <p:spPr>
          <a:xfrm>
            <a:off x="655638" y="320040"/>
            <a:ext cx="10880725" cy="461665"/>
          </a:xfrm>
        </p:spPr>
        <p:txBody>
          <a:bodyPr/>
          <a:lstStyle/>
          <a:p>
            <a:r>
              <a:rPr lang="en-US" dirty="0"/>
              <a:t>Hub site administration </a:t>
            </a:r>
          </a:p>
        </p:txBody>
      </p:sp>
      <p:graphicFrame>
        <p:nvGraphicFramePr>
          <p:cNvPr id="19" name="Content Placeholder 18">
            <a:extLst>
              <a:ext uri="{FF2B5EF4-FFF2-40B4-BE49-F238E27FC236}">
                <a16:creationId xmlns:a16="http://schemas.microsoft.com/office/drawing/2014/main" id="{82BA6063-1444-4A9B-8D44-7B0EACE9EAB1}"/>
              </a:ext>
            </a:extLst>
          </p:cNvPr>
          <p:cNvGraphicFramePr>
            <a:graphicFrameLocks noGrp="1"/>
          </p:cNvGraphicFramePr>
          <p:nvPr>
            <p:ph sz="quarter" idx="13"/>
            <p:extLst>
              <p:ext uri="{D42A27DB-BD31-4B8C-83A1-F6EECF244321}">
                <p14:modId xmlns:p14="http://schemas.microsoft.com/office/powerpoint/2010/main" val="3044265107"/>
              </p:ext>
            </p:extLst>
          </p:nvPr>
        </p:nvGraphicFramePr>
        <p:xfrm>
          <a:off x="655638" y="973540"/>
          <a:ext cx="10880724" cy="5760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5007791"/>
      </p:ext>
    </p:extLst>
  </p:cSld>
  <p:clrMapOvr>
    <a:masterClrMapping/>
  </p:clrMapOvr>
  <p:transition>
    <p:fade/>
  </p:transition>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Hub site administration (cont.) </a:t>
            </a:r>
          </a:p>
        </p:txBody>
      </p:sp>
      <p:sp>
        <p:nvSpPr>
          <p:cNvPr id="9" name="Content Placeholder 8">
            <a:extLst>
              <a:ext uri="{FF2B5EF4-FFF2-40B4-BE49-F238E27FC236}">
                <a16:creationId xmlns:a16="http://schemas.microsoft.com/office/drawing/2014/main" id="{417D6066-E103-4567-99ED-398B95B5FEC5}"/>
              </a:ext>
            </a:extLst>
          </p:cNvPr>
          <p:cNvSpPr>
            <a:spLocks noGrp="1"/>
          </p:cNvSpPr>
          <p:nvPr>
            <p:ph sz="quarter" idx="13"/>
          </p:nvPr>
        </p:nvSpPr>
        <p:spPr>
          <a:xfrm>
            <a:off x="655638" y="1408114"/>
            <a:ext cx="10880726" cy="4819650"/>
          </a:xfrm>
        </p:spPr>
        <p:txBody>
          <a:bodyPr/>
          <a:lstStyle/>
          <a:p>
            <a:pPr lvl="0"/>
            <a:r>
              <a:rPr lang="en-US" dirty="0"/>
              <a:t>If you set up SharePoint Multi-Geo for your organization, only sites within the same geographical location can be associated with a hub site</a:t>
            </a:r>
          </a:p>
          <a:p>
            <a:pPr lvl="0"/>
            <a:endParaRPr lang="en-US" dirty="0"/>
          </a:p>
          <a:p>
            <a:pPr lvl="0"/>
            <a:r>
              <a:rPr lang="en-US" dirty="0"/>
              <a:t>If the theme for the site that was converted to a hub site was never changed from the original theme assigned by SharePoint at the time it was created, any sites associated with it will not inherit the hub site theme</a:t>
            </a:r>
          </a:p>
          <a:p>
            <a:pPr lvl="0"/>
            <a:endParaRPr lang="en-US" dirty="0"/>
          </a:p>
          <a:p>
            <a:pPr lvl="0"/>
            <a:r>
              <a:rPr lang="en-US" dirty="0"/>
              <a:t>Classic experience SharePoint sites that are associated with a hub site will retain their original theme</a:t>
            </a:r>
          </a:p>
          <a:p>
            <a:pPr lvl="0"/>
            <a:endParaRPr lang="en-US" noProof="0" dirty="0"/>
          </a:p>
          <a:p>
            <a:pPr lvl="0"/>
            <a:endParaRPr lang="en-US" noProof="0" dirty="0"/>
          </a:p>
          <a:p>
            <a:endParaRPr lang="en-US" dirty="0"/>
          </a:p>
        </p:txBody>
      </p:sp>
      <p:sp>
        <p:nvSpPr>
          <p:cNvPr id="14" name="Subtitle 13">
            <a:extLst>
              <a:ext uri="{FF2B5EF4-FFF2-40B4-BE49-F238E27FC236}">
                <a16:creationId xmlns:a16="http://schemas.microsoft.com/office/drawing/2014/main" id="{5513D9DF-76BE-40D0-956B-2E76DB791D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35297507"/>
      </p:ext>
    </p:extLst>
  </p:cSld>
  <p:clrMapOvr>
    <a:masterClrMapping/>
  </p:clrMapOvr>
  <p:transition>
    <p:fade/>
  </p:transition>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0474B35-5410-47A0-8809-6AC9A88DB7F6}"/>
              </a:ext>
            </a:extLst>
          </p:cNvPr>
          <p:cNvSpPr/>
          <p:nvPr/>
        </p:nvSpPr>
        <p:spPr>
          <a:xfrm>
            <a:off x="269239" y="1927946"/>
            <a:ext cx="11653522" cy="4748580"/>
          </a:xfrm>
          <a:custGeom>
            <a:avLst/>
            <a:gdLst>
              <a:gd name="connsiteX0" fmla="*/ 0 w 11653522"/>
              <a:gd name="connsiteY0" fmla="*/ 0 h 4748580"/>
              <a:gd name="connsiteX1" fmla="*/ 11653522 w 11653522"/>
              <a:gd name="connsiteY1" fmla="*/ 0 h 4748580"/>
              <a:gd name="connsiteX2" fmla="*/ 11653522 w 11653522"/>
              <a:gd name="connsiteY2" fmla="*/ 4748580 h 4748580"/>
              <a:gd name="connsiteX3" fmla="*/ 0 w 11653522"/>
              <a:gd name="connsiteY3" fmla="*/ 4748580 h 4748580"/>
              <a:gd name="connsiteX4" fmla="*/ 0 w 11653522"/>
              <a:gd name="connsiteY4" fmla="*/ 0 h 474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48580">
                <a:moveTo>
                  <a:pt x="0" y="0"/>
                </a:moveTo>
                <a:lnTo>
                  <a:pt x="11653522" y="0"/>
                </a:lnTo>
                <a:lnTo>
                  <a:pt x="11653522" y="4748580"/>
                </a:lnTo>
                <a:lnTo>
                  <a:pt x="0" y="47485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9999" tIns="33020" rIns="184912" bIns="33020" numCol="1" spcCol="1270"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sp>
        <p:nvSpPr>
          <p:cNvPr id="2" name="Title 1"/>
          <p:cNvSpPr>
            <a:spLocks noGrp="1"/>
          </p:cNvSpPr>
          <p:nvPr>
            <p:ph type="title"/>
          </p:nvPr>
        </p:nvSpPr>
        <p:spPr>
          <a:xfrm>
            <a:off x="655638" y="320040"/>
            <a:ext cx="10880725" cy="461665"/>
          </a:xfrm>
        </p:spPr>
        <p:txBody>
          <a:bodyPr/>
          <a:lstStyle/>
          <a:p>
            <a:r>
              <a:rPr lang="en-US" dirty="0"/>
              <a:t>Additional considerations</a:t>
            </a:r>
            <a:br>
              <a:rPr lang="en-US" dirty="0"/>
            </a:br>
            <a:endParaRPr lang="en-US" dirty="0"/>
          </a:p>
        </p:txBody>
      </p:sp>
      <p:sp>
        <p:nvSpPr>
          <p:cNvPr id="7" name="Content Placeholder 6">
            <a:extLst>
              <a:ext uri="{FF2B5EF4-FFF2-40B4-BE49-F238E27FC236}">
                <a16:creationId xmlns:a16="http://schemas.microsoft.com/office/drawing/2014/main" id="{2D5ACA46-BD94-484B-A75D-037B649ACDF0}"/>
              </a:ext>
            </a:extLst>
          </p:cNvPr>
          <p:cNvSpPr>
            <a:spLocks noGrp="1"/>
          </p:cNvSpPr>
          <p:nvPr>
            <p:ph sz="quarter" idx="13"/>
          </p:nvPr>
        </p:nvSpPr>
        <p:spPr/>
        <p:txBody>
          <a:bodyPr>
            <a:normAutofit fontScale="92500" lnSpcReduction="10000"/>
          </a:bodyPr>
          <a:lstStyle/>
          <a:p>
            <a:r>
              <a:rPr lang="en-US" sz="2400" b="1" dirty="0">
                <a:solidFill>
                  <a:srgbClr val="000000"/>
                </a:solidFill>
                <a:latin typeface="Segoe UI" panose="020B0502040204020203" pitchFamily="34" charset="0"/>
              </a:rPr>
              <a:t>On SharePoint home</a:t>
            </a:r>
            <a:r>
              <a:rPr lang="en-US" sz="2400" dirty="0">
                <a:solidFill>
                  <a:srgbClr val="000000"/>
                </a:solidFill>
                <a:latin typeface="Segoe UI" panose="020B0502040204020203" pitchFamily="34" charset="0"/>
              </a:rPr>
              <a:t>. Pin your hub sites to the Featured links area of SharePoint home. Encourage all users to "follow" hub sites.</a:t>
            </a:r>
          </a:p>
          <a:p>
            <a:endParaRPr lang="en-US" sz="2400" dirty="0">
              <a:solidFill>
                <a:srgbClr val="000000"/>
              </a:solidFill>
              <a:latin typeface="Segoe UI" panose="020B0502040204020203" pitchFamily="34" charset="0"/>
            </a:endParaRPr>
          </a:p>
          <a:p>
            <a:r>
              <a:rPr lang="en-US" sz="2400" b="1" dirty="0">
                <a:solidFill>
                  <a:srgbClr val="000000"/>
                </a:solidFill>
                <a:latin typeface="Segoe UI" panose="020B0502040204020203" pitchFamily="34" charset="0"/>
              </a:rPr>
              <a:t>On the SharePoint mobile app</a:t>
            </a:r>
            <a:r>
              <a:rPr lang="en-US" sz="2400" dirty="0">
                <a:solidFill>
                  <a:srgbClr val="000000"/>
                </a:solidFill>
                <a:latin typeface="Segoe UI" panose="020B0502040204020203" pitchFamily="34" charset="0"/>
              </a:rPr>
              <a:t>. Hub sites can also be found on the SharePoint mobile app and are even more discoverable if users follow hub sites.</a:t>
            </a:r>
          </a:p>
          <a:p>
            <a:endParaRPr lang="en-US" sz="2400" dirty="0">
              <a:solidFill>
                <a:srgbClr val="000000"/>
              </a:solidFill>
              <a:latin typeface="Segoe UI" panose="020B0502040204020203" pitchFamily="34" charset="0"/>
            </a:endParaRPr>
          </a:p>
          <a:p>
            <a:r>
              <a:rPr lang="en-US" sz="2400" b="1" dirty="0">
                <a:solidFill>
                  <a:srgbClr val="000000"/>
                </a:solidFill>
                <a:latin typeface="Segoe UI" panose="020B0502040204020203" pitchFamily="34" charset="0"/>
              </a:rPr>
              <a:t>From the organization portal</a:t>
            </a:r>
            <a:r>
              <a:rPr lang="en-US" sz="2400" dirty="0">
                <a:solidFill>
                  <a:srgbClr val="000000"/>
                </a:solidFill>
                <a:latin typeface="Segoe UI" panose="020B0502040204020203" pitchFamily="34" charset="0"/>
              </a:rPr>
              <a:t>. If you have an existing organizational intranet or portal, you can link to your hub sites in your existing navigation.</a:t>
            </a:r>
          </a:p>
          <a:p>
            <a:endParaRPr lang="en-US" sz="2400" dirty="0">
              <a:solidFill>
                <a:srgbClr val="000000"/>
              </a:solidFill>
              <a:latin typeface="Segoe UI" panose="020B0502040204020203" pitchFamily="34" charset="0"/>
            </a:endParaRPr>
          </a:p>
          <a:p>
            <a:r>
              <a:rPr lang="en-US" sz="2400" b="1" dirty="0">
                <a:solidFill>
                  <a:srgbClr val="000000"/>
                </a:solidFill>
                <a:latin typeface="Segoe UI" panose="020B0502040204020203" pitchFamily="34" charset="0"/>
              </a:rPr>
              <a:t>On each hub site</a:t>
            </a:r>
            <a:r>
              <a:rPr lang="en-US" sz="2400" dirty="0">
                <a:solidFill>
                  <a:srgbClr val="000000"/>
                </a:solidFill>
                <a:latin typeface="Segoe UI" panose="020B0502040204020203" pitchFamily="34" charset="0"/>
              </a:rPr>
              <a:t>. Consider adding a link to your organizational portal home page on each hub site. Add the link to the organization portal ("home home") to the far right in your hub navigation to keep the primary focus of your hub site on the hub site context.</a:t>
            </a:r>
          </a:p>
        </p:txBody>
      </p:sp>
    </p:spTree>
    <p:extLst>
      <p:ext uri="{BB962C8B-B14F-4D97-AF65-F5344CB8AC3E}">
        <p14:creationId xmlns:p14="http://schemas.microsoft.com/office/powerpoint/2010/main" val="2235060576"/>
      </p:ext>
    </p:extLst>
  </p:cSld>
  <p:clrMapOvr>
    <a:masterClrMapping/>
  </p:clrMapOvr>
  <p:transition>
    <p:fade/>
  </p:transition>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Home sites</a:t>
            </a:r>
          </a:p>
        </p:txBody>
      </p:sp>
      <p:sp>
        <p:nvSpPr>
          <p:cNvPr id="4" name="Text Placeholder 5">
            <a:extLst>
              <a:ext uri="{FF2B5EF4-FFF2-40B4-BE49-F238E27FC236}">
                <a16:creationId xmlns:a16="http://schemas.microsoft.com/office/drawing/2014/main" id="{DCDDA3BF-0076-44C6-AFA3-6FA7C9E0ECAD}"/>
              </a:ext>
            </a:extLst>
          </p:cNvPr>
          <p:cNvSpPr txBox="1">
            <a:spLocks/>
          </p:cNvSpPr>
          <p:nvPr/>
        </p:nvSpPr>
        <p:spPr>
          <a:xfrm>
            <a:off x="356326" y="3600578"/>
            <a:ext cx="6622470" cy="670445"/>
          </a:xfrm>
          <a:prstGeom prst="rect">
            <a:avLst/>
          </a:prstGeom>
          <a:noFill/>
        </p:spPr>
        <p:txBody>
          <a:bodyPr wrap="square" lIns="559562" rIns="93260">
            <a:sp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spcBef>
                <a:spcPts val="1224"/>
              </a:spcBef>
              <a:spcAft>
                <a:spcPts val="1199"/>
              </a:spcAft>
              <a:defRPr/>
            </a:pPr>
            <a:r>
              <a:rPr lang="en-US" sz="2040" dirty="0">
                <a:gradFill>
                  <a:gsLst>
                    <a:gs pos="2917">
                      <a:srgbClr val="FFFFFF"/>
                    </a:gs>
                    <a:gs pos="30000">
                      <a:srgbClr val="FFFFFF"/>
                    </a:gs>
                  </a:gsLst>
                  <a:lin ang="5400000" scaled="0"/>
                </a:gradFill>
                <a:latin typeface="Segoe UI"/>
              </a:rPr>
              <a:t>A dynamic, engaging &amp; personalized </a:t>
            </a:r>
            <a:br>
              <a:rPr lang="en-US" sz="2040" dirty="0">
                <a:gradFill>
                  <a:gsLst>
                    <a:gs pos="2917">
                      <a:srgbClr val="FFFFFF"/>
                    </a:gs>
                    <a:gs pos="30000">
                      <a:srgbClr val="FFFFFF"/>
                    </a:gs>
                  </a:gsLst>
                  <a:lin ang="5400000" scaled="0"/>
                </a:gradFill>
                <a:latin typeface="Segoe UI"/>
              </a:rPr>
            </a:br>
            <a:r>
              <a:rPr lang="en-US" sz="2040" dirty="0">
                <a:gradFill>
                  <a:gsLst>
                    <a:gs pos="2917">
                      <a:srgbClr val="FFFFFF"/>
                    </a:gs>
                    <a:gs pos="30000">
                      <a:srgbClr val="FFFFFF"/>
                    </a:gs>
                  </a:gsLst>
                  <a:lin ang="5400000" scaled="0"/>
                </a:gradFill>
                <a:latin typeface="Segoe UI"/>
              </a:rPr>
              <a:t>employee experience for your organization</a:t>
            </a:r>
          </a:p>
        </p:txBody>
      </p:sp>
    </p:spTree>
    <p:extLst>
      <p:ext uri="{BB962C8B-B14F-4D97-AF65-F5344CB8AC3E}">
        <p14:creationId xmlns:p14="http://schemas.microsoft.com/office/powerpoint/2010/main" val="2979232743"/>
      </p:ext>
    </p:extLst>
  </p:cSld>
  <p:clrMapOvr>
    <a:masterClrMapping/>
  </p:clrMapOvr>
  <p:transition>
    <p:fade/>
  </p:transition>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9200" y="6355596"/>
            <a:ext cx="1752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391093"/>
      </p:ext>
    </p:extLst>
  </p:cSld>
  <p:clrMapOvr>
    <a:masterClrMapping/>
  </p:clrMapOvr>
</p:sld>
</file>

<file path=ppt/slides/slide20.xml><?xml version="1.0" encoding="utf-8"?>
<p:sld xmlns:a16="http://schemas.microsoft.com/office/drawing/2014/main" xmlns:p14="http://schemas.microsoft.com/office/powerpoint/2010/main" xmlns:dgm="http://schemas.openxmlformats.org/drawingml/2006/diagram"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0040"/>
            <a:ext cx="4352926" cy="461665"/>
          </a:xfrm>
        </p:spPr>
        <p:txBody>
          <a:bodyPr/>
          <a:lstStyle/>
          <a:p>
            <a:r>
              <a:rPr lang="en-US" dirty="0"/>
              <a:t>What are SharePoint home sites?</a:t>
            </a:r>
          </a:p>
        </p:txBody>
      </p:sp>
      <p:sp>
        <p:nvSpPr>
          <p:cNvPr id="6" name="Picture Placeholder 5">
            <a:extLst>
              <a:ext uri="{FF2B5EF4-FFF2-40B4-BE49-F238E27FC236}">
                <a16:creationId xmlns:a16="http://schemas.microsoft.com/office/drawing/2014/main" id="{9C11CAE2-11E8-497A-90D6-89D53226B905}"/>
              </a:ext>
            </a:extLst>
          </p:cNvPr>
          <p:cNvSpPr>
            <a:spLocks noGrp="1"/>
          </p:cNvSpPr>
          <p:nvPr>
            <p:ph type="pic" sz="quarter" idx="15"/>
          </p:nvPr>
        </p:nvSpPr>
        <p:spPr>
          <a:xfrm>
            <a:off x="6309814" y="0"/>
            <a:ext cx="5881867" cy="6858000"/>
          </a:xfrm>
        </p:spPr>
      </p:sp>
      <p:graphicFrame>
        <p:nvGraphicFramePr>
          <p:cNvPr id="7" name="Content Placeholder 2">
            <a:extLst>
              <a:ext uri="{FF2B5EF4-FFF2-40B4-BE49-F238E27FC236}">
                <a16:creationId xmlns:a16="http://schemas.microsoft.com/office/drawing/2014/main" id="{3F5F9E80-160D-46B5-BFA1-345140F4575C}"/>
              </a:ext>
            </a:extLst>
          </p:cNvPr>
          <p:cNvGraphicFramePr>
            <a:graphicFrameLocks/>
          </p:cNvGraphicFramePr>
          <p:nvPr>
            <p:extLst>
              <p:ext uri="{D42A27DB-BD31-4B8C-83A1-F6EECF244321}">
                <p14:modId xmlns:p14="http://schemas.microsoft.com/office/powerpoint/2010/main" val="4032332665"/>
              </p:ext>
            </p:extLst>
          </p:nvPr>
        </p:nvGraphicFramePr>
        <p:xfrm>
          <a:off x="389035" y="1035199"/>
          <a:ext cx="5881867" cy="5709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A screenshot of a social media post&#10;&#10;Description automatically generated">
            <a:extLst>
              <a:ext uri="{FF2B5EF4-FFF2-40B4-BE49-F238E27FC236}">
                <a16:creationId xmlns:a16="http://schemas.microsoft.com/office/drawing/2014/main" id="{1CCC6D27-C6F3-426A-8230-7D782F2FEE8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6756731" y="0"/>
            <a:ext cx="5168348" cy="9268302"/>
          </a:xfrm>
          <a:prstGeom prst="rect">
            <a:avLst/>
          </a:prstGeom>
          <a:noFill/>
          <a:effectLst>
            <a:outerShdw blurRad="88900" algn="ctr" rotWithShape="0">
              <a:srgbClr val="000000">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55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44444E-6 L 4.16667E-6 -0.36018 " pathEditMode="relative" rAng="0" ptsTypes="AA">
                                      <p:cBhvr>
                                        <p:cTn id="6" dur="1750" fill="hold"/>
                                        <p:tgtEl>
                                          <p:spTgt spid="8"/>
                                        </p:tgtEl>
                                        <p:attrNameLst>
                                          <p:attrName>ppt_x</p:attrName>
                                          <p:attrName>ppt_y</p:attrName>
                                        </p:attrNameLst>
                                      </p:cBhvr>
                                      <p:rCtr x="0" y="-18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C37F27A6-AB4E-4809-9FB8-BDB2549D6969}"/>
              </a:ext>
            </a:extLst>
          </p:cNvPr>
          <p:cNvSpPr>
            <a:spLocks noGrp="1"/>
          </p:cNvSpPr>
          <p:nvPr>
            <p:ph type="pic" sz="quarter" idx="22"/>
          </p:nvPr>
        </p:nvSpPr>
        <p:spPr/>
      </p:sp>
      <p:sp>
        <p:nvSpPr>
          <p:cNvPr id="6" name="Freeform: Shape 5">
            <a:extLst>
              <a:ext uri="{FF2B5EF4-FFF2-40B4-BE49-F238E27FC236}">
                <a16:creationId xmlns:a16="http://schemas.microsoft.com/office/drawing/2014/main" id="{20474B35-5410-47A0-8809-6AC9A88DB7F6}"/>
              </a:ext>
            </a:extLst>
          </p:cNvPr>
          <p:cNvSpPr/>
          <p:nvPr/>
        </p:nvSpPr>
        <p:spPr>
          <a:xfrm>
            <a:off x="269239" y="1720128"/>
            <a:ext cx="9437469" cy="4098753"/>
          </a:xfrm>
          <a:custGeom>
            <a:avLst/>
            <a:gdLst>
              <a:gd name="connsiteX0" fmla="*/ 0 w 11653522"/>
              <a:gd name="connsiteY0" fmla="*/ 0 h 4748580"/>
              <a:gd name="connsiteX1" fmla="*/ 11653522 w 11653522"/>
              <a:gd name="connsiteY1" fmla="*/ 0 h 4748580"/>
              <a:gd name="connsiteX2" fmla="*/ 11653522 w 11653522"/>
              <a:gd name="connsiteY2" fmla="*/ 4748580 h 4748580"/>
              <a:gd name="connsiteX3" fmla="*/ 0 w 11653522"/>
              <a:gd name="connsiteY3" fmla="*/ 4748580 h 4748580"/>
              <a:gd name="connsiteX4" fmla="*/ 0 w 11653522"/>
              <a:gd name="connsiteY4" fmla="*/ 0 h 474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48580">
                <a:moveTo>
                  <a:pt x="0" y="0"/>
                </a:moveTo>
                <a:lnTo>
                  <a:pt x="11653522" y="0"/>
                </a:lnTo>
                <a:lnTo>
                  <a:pt x="11653522" y="4748580"/>
                </a:lnTo>
                <a:lnTo>
                  <a:pt x="0" y="47485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9999" tIns="33020" rIns="184912" bIns="33020" numCol="1" spcCol="1270"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pic>
        <p:nvPicPr>
          <p:cNvPr id="7" name="Picture 6" descr="A screen shot of a computer&#10;&#10;Description automatically generated">
            <a:extLst>
              <a:ext uri="{FF2B5EF4-FFF2-40B4-BE49-F238E27FC236}">
                <a16:creationId xmlns:a16="http://schemas.microsoft.com/office/drawing/2014/main" id="{2F0DA86D-49A4-4DD3-8351-4DEBCD70C922}"/>
              </a:ext>
            </a:extLst>
          </p:cNvPr>
          <p:cNvPicPr>
            <a:picLocks noChangeAspect="1"/>
          </p:cNvPicPr>
          <p:nvPr/>
        </p:nvPicPr>
        <p:blipFill>
          <a:blip r:embed="rId3"/>
          <a:stretch>
            <a:fillRect/>
          </a:stretch>
        </p:blipFill>
        <p:spPr>
          <a:xfrm>
            <a:off x="-568546" y="842442"/>
            <a:ext cx="10206242" cy="5741011"/>
          </a:xfrm>
          <a:prstGeom prst="rect">
            <a:avLst/>
          </a:prstGeom>
        </p:spPr>
      </p:pic>
      <p:sp>
        <p:nvSpPr>
          <p:cNvPr id="12" name="Title 1">
            <a:extLst>
              <a:ext uri="{FF2B5EF4-FFF2-40B4-BE49-F238E27FC236}">
                <a16:creationId xmlns:a16="http://schemas.microsoft.com/office/drawing/2014/main" id="{53988945-26EB-4C3C-8AC6-54C3B814F885}"/>
              </a:ext>
            </a:extLst>
          </p:cNvPr>
          <p:cNvSpPr>
            <a:spLocks noGrp="1"/>
          </p:cNvSpPr>
          <p:nvPr>
            <p:ph type="title"/>
          </p:nvPr>
        </p:nvSpPr>
        <p:spPr/>
        <p:txBody>
          <a:bodyPr/>
          <a:lstStyle/>
          <a:p>
            <a:r>
              <a:rPr lang="en-US"/>
              <a:t>SharePoint home sites</a:t>
            </a:r>
            <a:endParaRPr lang="en-US" dirty="0"/>
          </a:p>
        </p:txBody>
      </p:sp>
      <p:sp>
        <p:nvSpPr>
          <p:cNvPr id="2" name="Subtitle 1">
            <a:extLst>
              <a:ext uri="{FF2B5EF4-FFF2-40B4-BE49-F238E27FC236}">
                <a16:creationId xmlns:a16="http://schemas.microsoft.com/office/drawing/2014/main" id="{CEC31686-7D4C-4569-889A-B5723F362914}"/>
              </a:ext>
            </a:extLst>
          </p:cNvPr>
          <p:cNvSpPr>
            <a:spLocks noGrp="1"/>
          </p:cNvSpPr>
          <p:nvPr>
            <p:ph type="subTitle" idx="1"/>
          </p:nvPr>
        </p:nvSpPr>
        <p:spPr/>
        <p:txBody>
          <a:bodyPr/>
          <a:lstStyle/>
          <a:p>
            <a:r>
              <a:rPr lang="en-US"/>
              <a:t>A personalized landing page experience for your organization</a:t>
            </a:r>
            <a:endParaRPr lang="nb-NO" noProof="0"/>
          </a:p>
          <a:p>
            <a:endParaRPr lang="en-US" dirty="0"/>
          </a:p>
        </p:txBody>
      </p:sp>
      <p:sp>
        <p:nvSpPr>
          <p:cNvPr id="4" name="Content Placeholder 3">
            <a:extLst>
              <a:ext uri="{FF2B5EF4-FFF2-40B4-BE49-F238E27FC236}">
                <a16:creationId xmlns:a16="http://schemas.microsoft.com/office/drawing/2014/main" id="{58FAB6FB-2EE2-4787-8AF8-0CDD1D8F47BE}"/>
              </a:ext>
            </a:extLst>
          </p:cNvPr>
          <p:cNvSpPr>
            <a:spLocks noGrp="1"/>
          </p:cNvSpPr>
          <p:nvPr>
            <p:ph type="body" sz="quarter" idx="23"/>
          </p:nvPr>
        </p:nvSpPr>
        <p:spPr/>
        <p:txBody>
          <a:bodyPr>
            <a:normAutofit fontScale="70000" lnSpcReduction="20000"/>
          </a:bodyPr>
          <a:lstStyle/>
          <a:p>
            <a:r>
              <a:rPr lang="en-US" b="1" dirty="0">
                <a:latin typeface="+mn-lt"/>
              </a:rPr>
              <a:t>Connect</a:t>
            </a:r>
            <a:r>
              <a:rPr lang="en-US" dirty="0">
                <a:latin typeface="+mn-lt"/>
              </a:rPr>
              <a:t> the workplace with intelligent search and rich navigation to sites and applications</a:t>
            </a:r>
          </a:p>
          <a:p>
            <a:endParaRPr lang="en-US" dirty="0">
              <a:latin typeface="+mn-lt"/>
            </a:endParaRPr>
          </a:p>
          <a:p>
            <a:r>
              <a:rPr lang="en-US" b="1" dirty="0">
                <a:latin typeface="+mn-lt"/>
              </a:rPr>
              <a:t>Showcase</a:t>
            </a:r>
            <a:r>
              <a:rPr lang="en-US" dirty="0">
                <a:latin typeface="+mn-lt"/>
              </a:rPr>
              <a:t> news and information to the right people with audience targeting</a:t>
            </a:r>
          </a:p>
          <a:p>
            <a:endParaRPr lang="en-US" dirty="0">
              <a:latin typeface="+mn-lt"/>
            </a:endParaRPr>
          </a:p>
          <a:p>
            <a:r>
              <a:rPr lang="en-US" b="1" dirty="0">
                <a:latin typeface="+mn-lt"/>
              </a:rPr>
              <a:t>Discover</a:t>
            </a:r>
            <a:r>
              <a:rPr lang="en-US" dirty="0">
                <a:latin typeface="+mn-lt"/>
              </a:rPr>
              <a:t> personalized, relevant content from </a:t>
            </a:r>
            <a:br>
              <a:rPr lang="en-US" dirty="0">
                <a:latin typeface="+mn-lt"/>
              </a:rPr>
            </a:br>
            <a:r>
              <a:rPr lang="en-US" dirty="0">
                <a:latin typeface="+mn-lt"/>
              </a:rPr>
              <a:t>Microsoft 365 and across your digital estate</a:t>
            </a:r>
          </a:p>
          <a:p>
            <a:endParaRPr lang="en-US" dirty="0">
              <a:latin typeface="+mn-lt"/>
            </a:endParaRPr>
          </a:p>
          <a:p>
            <a:r>
              <a:rPr lang="en-US" b="1" dirty="0">
                <a:latin typeface="+mn-lt"/>
              </a:rPr>
              <a:t>Foster</a:t>
            </a:r>
            <a:r>
              <a:rPr lang="en-US" dirty="0">
                <a:latin typeface="+mn-lt"/>
              </a:rPr>
              <a:t> connections across the organization with social conversations</a:t>
            </a:r>
          </a:p>
          <a:p>
            <a:endParaRPr lang="en-US" dirty="0">
              <a:latin typeface="+mn-lt"/>
            </a:endParaRPr>
          </a:p>
          <a:p>
            <a:r>
              <a:rPr lang="en-US" b="1" dirty="0">
                <a:latin typeface="+mn-lt"/>
              </a:rPr>
              <a:t>Share</a:t>
            </a:r>
            <a:r>
              <a:rPr lang="en-US" dirty="0">
                <a:latin typeface="+mn-lt"/>
              </a:rPr>
              <a:t> compelling communications with </a:t>
            </a:r>
            <a:br>
              <a:rPr lang="en-US" dirty="0">
                <a:latin typeface="+mn-lt"/>
              </a:rPr>
            </a:br>
            <a:r>
              <a:rPr lang="en-US" dirty="0">
                <a:latin typeface="+mn-lt"/>
              </a:rPr>
              <a:t>intelligent video</a:t>
            </a:r>
          </a:p>
          <a:p>
            <a:endParaRPr lang="en-US" dirty="0">
              <a:latin typeface="+mn-lt"/>
            </a:endParaRPr>
          </a:p>
          <a:p>
            <a:r>
              <a:rPr lang="en-US" b="1" dirty="0">
                <a:latin typeface="+mn-lt"/>
              </a:rPr>
              <a:t>Create</a:t>
            </a:r>
            <a:r>
              <a:rPr lang="en-US" dirty="0">
                <a:latin typeface="+mn-lt"/>
              </a:rPr>
              <a:t> a beautiful, dynamic employee experience that is accessible and available across devices </a:t>
            </a:r>
          </a:p>
          <a:p>
            <a:endParaRPr lang="en-US" dirty="0">
              <a:latin typeface="+mn-lt"/>
            </a:endParaRPr>
          </a:p>
        </p:txBody>
      </p:sp>
    </p:spTree>
    <p:extLst>
      <p:ext uri="{BB962C8B-B14F-4D97-AF65-F5344CB8AC3E}">
        <p14:creationId xmlns:p14="http://schemas.microsoft.com/office/powerpoint/2010/main" val="2051296250"/>
      </p:ext>
    </p:extLst>
  </p:cSld>
  <p:clrMapOvr>
    <a:masterClrMapping/>
  </p:clrMapOvr>
</p:sld>
</file>

<file path=ppt/slides/slide22.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SharePoint home sites</a:t>
            </a:r>
          </a:p>
        </p:txBody>
      </p:sp>
      <p:graphicFrame>
        <p:nvGraphicFramePr>
          <p:cNvPr id="10" name="Content Placeholder 9">
            <a:extLst>
              <a:ext uri="{FF2B5EF4-FFF2-40B4-BE49-F238E27FC236}">
                <a16:creationId xmlns:a16="http://schemas.microsoft.com/office/drawing/2014/main" id="{B92B0F07-4D0F-457B-A5BA-459FE80FC0A0}"/>
              </a:ext>
            </a:extLst>
          </p:cNvPr>
          <p:cNvGraphicFramePr>
            <a:graphicFrameLocks noGrp="1"/>
          </p:cNvGraphicFramePr>
          <p:nvPr>
            <p:ph sz="quarter" idx="13"/>
            <p:extLst>
              <p:ext uri="{D42A27DB-BD31-4B8C-83A1-F6EECF244321}">
                <p14:modId xmlns:p14="http://schemas.microsoft.com/office/powerpoint/2010/main" val="2688302912"/>
              </p:ext>
            </p:extLst>
          </p:nvPr>
        </p:nvGraphicFramePr>
        <p:xfrm>
          <a:off x="655637" y="1180650"/>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626820"/>
      </p:ext>
    </p:extLst>
  </p:cSld>
  <p:clrMapOvr>
    <a:masterClrMapping/>
  </p:clrMapOvr>
  <p:transition>
    <p:fade/>
  </p:transition>
</p:sld>
</file>

<file path=ppt/slides/slide2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vert="horz" wrap="square" lIns="0" tIns="0" rIns="0" bIns="0" rtlCol="0" anchor="t">
            <a:normAutofit/>
          </a:bodyPr>
          <a:lstStyle/>
          <a:p>
            <a:r>
              <a:rPr lang="en-US"/>
              <a:t>Why SharePoint home sites?</a:t>
            </a:r>
          </a:p>
        </p:txBody>
      </p:sp>
      <p:sp>
        <p:nvSpPr>
          <p:cNvPr id="6" name="Subtitle 5">
            <a:extLst>
              <a:ext uri="{FF2B5EF4-FFF2-40B4-BE49-F238E27FC236}">
                <a16:creationId xmlns:a16="http://schemas.microsoft.com/office/drawing/2014/main" id="{C9A43CFD-CA0E-4D23-BAE2-2D01E4013300}"/>
              </a:ext>
            </a:extLst>
          </p:cNvPr>
          <p:cNvSpPr>
            <a:spLocks noGrp="1"/>
          </p:cNvSpPr>
          <p:nvPr>
            <p:ph type="subTitle" idx="1"/>
          </p:nvPr>
        </p:nvSpPr>
        <p:spPr/>
        <p:txBody>
          <a:bodyPr>
            <a:normAutofit fontScale="92500"/>
          </a:bodyPr>
          <a:lstStyle/>
          <a:p>
            <a:r>
              <a:rPr lang="en-US" sz="2000" b="1" kern="1200" spc="0" baseline="0" dirty="0">
                <a:latin typeface="+mn-lt"/>
                <a:ea typeface="+mn-ea"/>
                <a:cs typeface="Segoe UI" panose="020B0502040204020203" pitchFamily="34" charset="0"/>
              </a:rPr>
              <a:t>SharePoint Home sites </a:t>
            </a:r>
            <a:r>
              <a:rPr lang="en-US" sz="2000" kern="1200" spc="0" baseline="0" dirty="0">
                <a:latin typeface="+mn-lt"/>
                <a:ea typeface="+mn-ea"/>
                <a:cs typeface="Segoe UI" panose="020B0502040204020203" pitchFamily="34" charset="0"/>
              </a:rPr>
              <a:t>are about enabling successful intranet landing experiences for customers. </a:t>
            </a:r>
          </a:p>
        </p:txBody>
      </p:sp>
      <p:sp>
        <p:nvSpPr>
          <p:cNvPr id="7" name="Content Placeholder 6">
            <a:extLst>
              <a:ext uri="{FF2B5EF4-FFF2-40B4-BE49-F238E27FC236}">
                <a16:creationId xmlns:a16="http://schemas.microsoft.com/office/drawing/2014/main" id="{2C4DD023-A5DD-4C05-87AA-D362BC8B89E8}"/>
              </a:ext>
            </a:extLst>
          </p:cNvPr>
          <p:cNvSpPr>
            <a:spLocks noGrp="1"/>
          </p:cNvSpPr>
          <p:nvPr>
            <p:ph sz="quarter" idx="13"/>
          </p:nvPr>
        </p:nvSpPr>
        <p:spPr/>
        <p:txBody>
          <a:bodyPr/>
          <a:lstStyle/>
          <a:p>
            <a:pPr marL="125840" indent="0" defTabSz="932688">
              <a:lnSpc>
                <a:spcPct val="100000"/>
              </a:lnSpc>
              <a:buClr>
                <a:schemeClr val="tx1"/>
              </a:buClr>
              <a:buNone/>
            </a:pPr>
            <a:r>
              <a:rPr lang="en-US" sz="2400" dirty="0">
                <a:solidFill>
                  <a:schemeClr val="tx1"/>
                </a:solidFill>
                <a:latin typeface="+mn-lt"/>
              </a:rPr>
              <a:t>We deliver Home sites value broadly in two buckets:</a:t>
            </a:r>
          </a:p>
          <a:p>
            <a:pPr marL="598932" lvl="1" indent="0" defTabSz="932688">
              <a:lnSpc>
                <a:spcPct val="100000"/>
              </a:lnSpc>
              <a:buClr>
                <a:schemeClr val="tx1"/>
              </a:buClr>
              <a:buNone/>
            </a:pPr>
            <a:r>
              <a:rPr lang="en-US" sz="2400" b="1" dirty="0">
                <a:solidFill>
                  <a:schemeClr val="tx1"/>
                </a:solidFill>
              </a:rPr>
              <a:t>Creating a landing experience </a:t>
            </a:r>
            <a:r>
              <a:rPr lang="en-US" sz="2400" dirty="0">
                <a:solidFill>
                  <a:schemeClr val="tx1"/>
                </a:solidFill>
              </a:rPr>
              <a:t>– features that accrue to all modern SharePoint</a:t>
            </a:r>
          </a:p>
          <a:p>
            <a:pPr marL="1056132" lvl="2" indent="0" defTabSz="932688">
              <a:lnSpc>
                <a:spcPct val="100000"/>
              </a:lnSpc>
              <a:buClr>
                <a:schemeClr val="tx1"/>
              </a:buClr>
              <a:buNone/>
            </a:pPr>
            <a:r>
              <a:rPr lang="en-US" sz="2400" dirty="0">
                <a:solidFill>
                  <a:schemeClr val="tx1"/>
                </a:solidFill>
              </a:rPr>
              <a:t>Provide easy-to-use out-of-the-box features</a:t>
            </a:r>
          </a:p>
          <a:p>
            <a:pPr marL="1056132" lvl="2" indent="0" defTabSz="932688">
              <a:lnSpc>
                <a:spcPct val="100000"/>
              </a:lnSpc>
              <a:buClr>
                <a:schemeClr val="tx1"/>
              </a:buClr>
              <a:buNone/>
            </a:pPr>
            <a:r>
              <a:rPr lang="en-US" sz="2400" dirty="0">
                <a:solidFill>
                  <a:schemeClr val="tx1"/>
                </a:solidFill>
              </a:rPr>
              <a:t>Publishing systems to empower more</a:t>
            </a:r>
          </a:p>
          <a:p>
            <a:pPr marL="598932" lvl="1" indent="0" defTabSz="932688">
              <a:lnSpc>
                <a:spcPct val="100000"/>
              </a:lnSpc>
              <a:buClr>
                <a:schemeClr val="tx1"/>
              </a:buClr>
              <a:buNone/>
            </a:pPr>
            <a:r>
              <a:rPr lang="en-US" sz="2400" b="1" dirty="0">
                <a:solidFill>
                  <a:schemeClr val="tx1"/>
                </a:solidFill>
              </a:rPr>
              <a:t>Ensuring success of the landing page experience </a:t>
            </a:r>
            <a:r>
              <a:rPr lang="en-US" sz="2400" dirty="0">
                <a:solidFill>
                  <a:schemeClr val="tx1"/>
                </a:solidFill>
              </a:rPr>
              <a:t>– superpowers for a Home site</a:t>
            </a:r>
          </a:p>
          <a:p>
            <a:pPr marL="1056132" lvl="2" indent="0" defTabSz="932688">
              <a:lnSpc>
                <a:spcPct val="100000"/>
              </a:lnSpc>
              <a:buClr>
                <a:schemeClr val="tx1"/>
              </a:buClr>
              <a:buNone/>
            </a:pPr>
            <a:r>
              <a:rPr lang="en-US" sz="2400" dirty="0">
                <a:solidFill>
                  <a:schemeClr val="tx1"/>
                </a:solidFill>
              </a:rPr>
              <a:t>Auto configuring experiences that help with end user engagement</a:t>
            </a:r>
          </a:p>
          <a:p>
            <a:pPr marL="1056132" lvl="2" indent="0" defTabSz="932688">
              <a:lnSpc>
                <a:spcPct val="100000"/>
              </a:lnSpc>
              <a:buClr>
                <a:schemeClr val="tx1"/>
              </a:buClr>
              <a:buNone/>
            </a:pPr>
            <a:r>
              <a:rPr lang="en-US" sz="2400" dirty="0">
                <a:solidFill>
                  <a:schemeClr val="tx1"/>
                </a:solidFill>
              </a:rPr>
              <a:t>Integration experiences for remote users</a:t>
            </a:r>
          </a:p>
          <a:p>
            <a:pPr marL="1056132" lvl="2" indent="0" defTabSz="932688">
              <a:lnSpc>
                <a:spcPct val="100000"/>
              </a:lnSpc>
              <a:buClr>
                <a:schemeClr val="tx1"/>
              </a:buClr>
              <a:buNone/>
            </a:pPr>
            <a:r>
              <a:rPr lang="en-US" sz="2400" dirty="0">
                <a:solidFill>
                  <a:schemeClr val="tx1"/>
                </a:solidFill>
              </a:rPr>
              <a:t>Enabling unique engagement patterns to increase visibility of a Home site</a:t>
            </a:r>
          </a:p>
        </p:txBody>
      </p:sp>
      <p:sp>
        <p:nvSpPr>
          <p:cNvPr id="11" name="Freeform: Shape 10">
            <a:extLst>
              <a:ext uri="{FF2B5EF4-FFF2-40B4-BE49-F238E27FC236}">
                <a16:creationId xmlns:a16="http://schemas.microsoft.com/office/drawing/2014/main" id="{01855B69-195A-40B9-A3B1-6442D144B322}"/>
              </a:ext>
            </a:extLst>
          </p:cNvPr>
          <p:cNvSpPr/>
          <p:nvPr/>
        </p:nvSpPr>
        <p:spPr>
          <a:xfrm>
            <a:off x="655637" y="786383"/>
            <a:ext cx="10880725" cy="461665"/>
          </a:xfrm>
          <a:prstGeom prst="rect">
            <a:avLst/>
          </a:prstGeom>
        </p:spPr>
        <p:txBody>
          <a:bodyPr spcFirstLastPara="0" vert="horz" lIns="0" tIns="0" rIns="0" bIns="0" numCol="1" spcCol="1270" rtlCol="0" anchorCtr="0">
            <a:normAutofit/>
          </a:bodyPr>
          <a:lstStyle/>
          <a:p>
            <a:pPr marL="0" lvl="1" defTabSz="932688">
              <a:spcBef>
                <a:spcPts val="672"/>
              </a:spcBef>
              <a:buClr>
                <a:schemeClr val="tx1"/>
              </a:buClr>
              <a:buSzPct val="90000"/>
            </a:pPr>
            <a:endParaRPr lang="en-US" sz="1900" kern="1200" spc="0" baseline="0" dirty="0">
              <a:latin typeface="+mn-lt"/>
              <a:ea typeface="+mn-ea"/>
              <a:cs typeface="Segoe UI" panose="020B0502040204020203" pitchFamily="34" charset="0"/>
            </a:endParaRPr>
          </a:p>
        </p:txBody>
      </p:sp>
      <p:sp>
        <p:nvSpPr>
          <p:cNvPr id="9" name="Content Placeholder 3">
            <a:extLst>
              <a:ext uri="{FF2B5EF4-FFF2-40B4-BE49-F238E27FC236}">
                <a16:creationId xmlns:a16="http://schemas.microsoft.com/office/drawing/2014/main" id="{EE0CCEA5-1EDD-4509-804D-6A45EA4A6831}"/>
              </a:ext>
            </a:extLst>
          </p:cNvPr>
          <p:cNvSpPr txBox="1">
            <a:spLocks/>
          </p:cNvSpPr>
          <p:nvPr/>
        </p:nvSpPr>
        <p:spPr>
          <a:xfrm>
            <a:off x="655638" y="1408114"/>
            <a:ext cx="10880726" cy="4819650"/>
          </a:xfrm>
          <a:prstGeom prst="rect">
            <a:avLst/>
          </a:prstGeom>
        </p:spPr>
        <p:txBody>
          <a:bodyPr vert="horz" lIns="0" tIns="0" rIns="0" bIns="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indent="0" defTabSz="932688">
              <a:lnSpc>
                <a:spcPct val="100000"/>
              </a:lnSpc>
              <a:buClr>
                <a:schemeClr val="tx1"/>
              </a:buClr>
              <a:buNone/>
            </a:pPr>
            <a:endParaRPr lang="en-US" sz="2400" dirty="0">
              <a:solidFill>
                <a:schemeClr val="tx1"/>
              </a:solidFill>
              <a:latin typeface="+mn-lt"/>
            </a:endParaRPr>
          </a:p>
        </p:txBody>
      </p:sp>
    </p:spTree>
    <p:extLst>
      <p:ext uri="{BB962C8B-B14F-4D97-AF65-F5344CB8AC3E}">
        <p14:creationId xmlns:p14="http://schemas.microsoft.com/office/powerpoint/2010/main" val="3467004261"/>
      </p:ext>
    </p:extLst>
  </p:cSld>
  <p:clrMapOvr>
    <a:masterClrMapping/>
  </p:clrMapOvr>
  <p:transition>
    <p:fade/>
  </p:transition>
</p:sld>
</file>

<file path=ppt/slides/slide2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C88A-F62C-439F-9B56-5D1C19ABBFEA}"/>
              </a:ext>
            </a:extLst>
          </p:cNvPr>
          <p:cNvSpPr>
            <a:spLocks noGrp="1"/>
          </p:cNvSpPr>
          <p:nvPr>
            <p:ph type="title"/>
          </p:nvPr>
        </p:nvSpPr>
        <p:spPr>
          <a:xfrm>
            <a:off x="655638" y="320040"/>
            <a:ext cx="10880725" cy="461665"/>
          </a:xfrm>
        </p:spPr>
        <p:txBody>
          <a:bodyPr/>
          <a:lstStyle/>
          <a:p>
            <a:r>
              <a:rPr lang="en-US" dirty="0"/>
              <a:t>Designing </a:t>
            </a:r>
            <a:r>
              <a:rPr lang="en-US"/>
              <a:t>your sites </a:t>
            </a:r>
            <a:r>
              <a:rPr lang="en-US" dirty="0"/>
              <a:t>architecture</a:t>
            </a:r>
          </a:p>
        </p:txBody>
      </p:sp>
      <p:sp>
        <p:nvSpPr>
          <p:cNvPr id="25" name="Title 1">
            <a:extLst>
              <a:ext uri="{FF2B5EF4-FFF2-40B4-BE49-F238E27FC236}">
                <a16:creationId xmlns:a16="http://schemas.microsoft.com/office/drawing/2014/main" id="{FF16BAB2-2B54-4FA4-93D4-B39D7D9A2968}"/>
              </a:ext>
            </a:extLst>
          </p:cNvPr>
          <p:cNvSpPr txBox="1">
            <a:spLocks/>
          </p:cNvSpPr>
          <p:nvPr/>
        </p:nvSpPr>
        <p:spPr>
          <a:xfrm>
            <a:off x="1425278" y="1282432"/>
            <a:ext cx="2209097" cy="333210"/>
          </a:xfrm>
          <a:prstGeom prst="rect">
            <a:avLst/>
          </a:prstGeom>
          <a:ln>
            <a:noFill/>
          </a:ln>
        </p:spPr>
        <p:txBody>
          <a:bodyPr vert="horz" lIns="91362" tIns="45682" rIns="91362" bIns="4568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347">
              <a:lnSpc>
                <a:spcPct val="100000"/>
              </a:lnSpc>
              <a:defRPr/>
            </a:pPr>
            <a:r>
              <a:rPr lang="en-US" sz="1600">
                <a:solidFill>
                  <a:srgbClr val="1A1A1A"/>
                </a:solidFill>
                <a:latin typeface="Segoe UI Semibold" panose="020B0702040204020203" pitchFamily="34" charset="0"/>
                <a:cs typeface="Segoe UI" panose="020B0502040204020203" pitchFamily="34" charset="0"/>
              </a:rPr>
              <a:t>SharePoint start page</a:t>
            </a:r>
          </a:p>
        </p:txBody>
      </p:sp>
      <p:sp>
        <p:nvSpPr>
          <p:cNvPr id="30" name="AutoShape 4" descr="https://us-prod.asyncgw.teams.microsoft.com/v1/objects/0-cus-d10-35fbc3762e01da6e95108d34231b3f4a/views/imgpsh_mobile_save">
            <a:extLst>
              <a:ext uri="{FF2B5EF4-FFF2-40B4-BE49-F238E27FC236}">
                <a16:creationId xmlns:a16="http://schemas.microsoft.com/office/drawing/2014/main" id="{3D952F20-F2B0-4839-990E-17F02040CBFC}"/>
              </a:ext>
            </a:extLst>
          </p:cNvPr>
          <p:cNvSpPr>
            <a:spLocks noChangeAspect="1" noChangeArrowheads="1"/>
          </p:cNvSpPr>
          <p:nvPr/>
        </p:nvSpPr>
        <p:spPr bwMode="auto">
          <a:xfrm>
            <a:off x="3627789" y="487"/>
            <a:ext cx="4934837" cy="68570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14">
              <a:defRPr/>
            </a:pPr>
            <a:endParaRPr lang="en-US" sz="1836">
              <a:solidFill>
                <a:srgbClr val="282828"/>
              </a:solidFill>
              <a:latin typeface="Segoe UI"/>
            </a:endParaRPr>
          </a:p>
        </p:txBody>
      </p:sp>
      <p:sp>
        <p:nvSpPr>
          <p:cNvPr id="50" name="Title 1">
            <a:extLst>
              <a:ext uri="{FF2B5EF4-FFF2-40B4-BE49-F238E27FC236}">
                <a16:creationId xmlns:a16="http://schemas.microsoft.com/office/drawing/2014/main" id="{0B5190B7-B743-4598-8CAE-004A682B0C7C}"/>
              </a:ext>
            </a:extLst>
          </p:cNvPr>
          <p:cNvSpPr txBox="1">
            <a:spLocks/>
          </p:cNvSpPr>
          <p:nvPr/>
        </p:nvSpPr>
        <p:spPr>
          <a:xfrm>
            <a:off x="4957117" y="1265345"/>
            <a:ext cx="2252290" cy="333210"/>
          </a:xfrm>
          <a:prstGeom prst="rect">
            <a:avLst/>
          </a:prstGeom>
          <a:ln>
            <a:noFill/>
          </a:ln>
        </p:spPr>
        <p:txBody>
          <a:bodyPr vert="horz" lIns="91362" tIns="45682" rIns="91362" bIns="4568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347">
              <a:lnSpc>
                <a:spcPct val="100000"/>
              </a:lnSpc>
              <a:defRPr/>
            </a:pPr>
            <a:r>
              <a:rPr lang="en-US" sz="1600">
                <a:solidFill>
                  <a:srgbClr val="1A1A1A"/>
                </a:solidFill>
                <a:latin typeface="Segoe UI Semibold" panose="020B0702040204020203" pitchFamily="34" charset="0"/>
                <a:cs typeface="Segoe UI" panose="020B0502040204020203" pitchFamily="34" charset="0"/>
              </a:rPr>
              <a:t>SharePoint home site</a:t>
            </a:r>
          </a:p>
        </p:txBody>
      </p:sp>
      <p:cxnSp>
        <p:nvCxnSpPr>
          <p:cNvPr id="1042" name="Straight Arrow Connector 1041">
            <a:extLst>
              <a:ext uri="{FF2B5EF4-FFF2-40B4-BE49-F238E27FC236}">
                <a16:creationId xmlns:a16="http://schemas.microsoft.com/office/drawing/2014/main" id="{A6AF29C4-3CD4-4288-8A49-B023E74185F2}"/>
              </a:ext>
            </a:extLst>
          </p:cNvPr>
          <p:cNvCxnSpPr>
            <a:cxnSpLocks/>
          </p:cNvCxnSpPr>
          <p:nvPr/>
        </p:nvCxnSpPr>
        <p:spPr>
          <a:xfrm>
            <a:off x="3942223" y="2549206"/>
            <a:ext cx="879033" cy="0"/>
          </a:xfrm>
          <a:prstGeom prst="straightConnector1">
            <a:avLst/>
          </a:prstGeom>
          <a:ln w="12700" cap="flat">
            <a:solidFill>
              <a:srgbClr val="17468F"/>
            </a:solidFill>
            <a:bevel/>
            <a:headEnd type="arrow" w="lg" len="lg"/>
            <a:tailEnd type="arrow" w="lg" len="lg"/>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7DF7B55-CA53-493A-A993-BEA5765E02EC}"/>
              </a:ext>
            </a:extLst>
          </p:cNvPr>
          <p:cNvPicPr>
            <a:picLocks noChangeAspect="1"/>
          </p:cNvPicPr>
          <p:nvPr/>
        </p:nvPicPr>
        <p:blipFill>
          <a:blip r:embed="rId3"/>
          <a:srcRect/>
          <a:stretch/>
        </p:blipFill>
        <p:spPr>
          <a:xfrm>
            <a:off x="1431598" y="1666020"/>
            <a:ext cx="2413673" cy="1867681"/>
          </a:xfrm>
          <a:prstGeom prst="rect">
            <a:avLst/>
          </a:prstGeom>
        </p:spPr>
      </p:pic>
      <p:pic>
        <p:nvPicPr>
          <p:cNvPr id="48" name="Picture 47">
            <a:extLst>
              <a:ext uri="{FF2B5EF4-FFF2-40B4-BE49-F238E27FC236}">
                <a16:creationId xmlns:a16="http://schemas.microsoft.com/office/drawing/2014/main" id="{7D7560D1-451F-4A9D-AEDD-6D3DE592FE75}"/>
              </a:ext>
            </a:extLst>
          </p:cNvPr>
          <p:cNvPicPr>
            <a:picLocks noChangeAspect="1"/>
          </p:cNvPicPr>
          <p:nvPr/>
        </p:nvPicPr>
        <p:blipFill>
          <a:blip r:embed="rId4"/>
          <a:srcRect/>
          <a:stretch/>
        </p:blipFill>
        <p:spPr>
          <a:xfrm>
            <a:off x="4878632" y="1666020"/>
            <a:ext cx="2409261" cy="1864268"/>
          </a:xfrm>
          <a:prstGeom prst="rect">
            <a:avLst/>
          </a:prstGeom>
        </p:spPr>
      </p:pic>
      <p:sp>
        <p:nvSpPr>
          <p:cNvPr id="24" name="Freeform: Shape 23">
            <a:extLst>
              <a:ext uri="{FF2B5EF4-FFF2-40B4-BE49-F238E27FC236}">
                <a16:creationId xmlns:a16="http://schemas.microsoft.com/office/drawing/2014/main" id="{1BCD4088-4129-4770-BCA1-A3B07B1B6866}"/>
              </a:ext>
            </a:extLst>
          </p:cNvPr>
          <p:cNvSpPr/>
          <p:nvPr/>
        </p:nvSpPr>
        <p:spPr>
          <a:xfrm>
            <a:off x="3942223" y="3680790"/>
            <a:ext cx="717140" cy="717140"/>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784">
                <a:solidFill>
                  <a:srgbClr val="FFFFFF"/>
                </a:solidFill>
                <a:latin typeface="Segoe UI"/>
              </a:rPr>
              <a:t>Corporate News</a:t>
            </a:r>
            <a:endParaRPr lang="en-US" sz="294">
              <a:solidFill>
                <a:srgbClr val="FFFFFF"/>
              </a:solidFill>
              <a:latin typeface="Segoe UI"/>
            </a:endParaRPr>
          </a:p>
        </p:txBody>
      </p:sp>
      <p:sp>
        <p:nvSpPr>
          <p:cNvPr id="26" name="Freeform: Shape 25">
            <a:extLst>
              <a:ext uri="{FF2B5EF4-FFF2-40B4-BE49-F238E27FC236}">
                <a16:creationId xmlns:a16="http://schemas.microsoft.com/office/drawing/2014/main" id="{F0064035-7A72-4552-BC2E-B2202E9EE878}"/>
              </a:ext>
            </a:extLst>
          </p:cNvPr>
          <p:cNvSpPr/>
          <p:nvPr/>
        </p:nvSpPr>
        <p:spPr>
          <a:xfrm>
            <a:off x="7797489" y="3680790"/>
            <a:ext cx="717140" cy="717140"/>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686">
                <a:solidFill>
                  <a:srgbClr val="FFFFFF"/>
                </a:solidFill>
                <a:latin typeface="Segoe UI"/>
              </a:rPr>
              <a:t>Leadership Connection</a:t>
            </a:r>
            <a:endParaRPr lang="en-US" sz="196">
              <a:solidFill>
                <a:srgbClr val="FFFFFF"/>
              </a:solidFill>
              <a:latin typeface="Segoe UI"/>
            </a:endParaRPr>
          </a:p>
        </p:txBody>
      </p:sp>
      <p:cxnSp>
        <p:nvCxnSpPr>
          <p:cNvPr id="16" name="Straight Connector 15">
            <a:extLst>
              <a:ext uri="{FF2B5EF4-FFF2-40B4-BE49-F238E27FC236}">
                <a16:creationId xmlns:a16="http://schemas.microsoft.com/office/drawing/2014/main" id="{19BE5912-33E3-4956-A038-7918681EE931}"/>
              </a:ext>
            </a:extLst>
          </p:cNvPr>
          <p:cNvCxnSpPr>
            <a:cxnSpLocks/>
          </p:cNvCxnSpPr>
          <p:nvPr/>
        </p:nvCxnSpPr>
        <p:spPr>
          <a:xfrm flipH="1">
            <a:off x="3733276" y="3530288"/>
            <a:ext cx="2349986" cy="1354764"/>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B1C51-1229-48B7-BB0B-8CA8EFE58957}"/>
              </a:ext>
            </a:extLst>
          </p:cNvPr>
          <p:cNvCxnSpPr>
            <a:cxnSpLocks/>
          </p:cNvCxnSpPr>
          <p:nvPr/>
        </p:nvCxnSpPr>
        <p:spPr>
          <a:xfrm>
            <a:off x="6083263" y="3530288"/>
            <a:ext cx="19006" cy="1200176"/>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5537C2-953F-40EF-84E6-8F5A8078C007}"/>
              </a:ext>
            </a:extLst>
          </p:cNvPr>
          <p:cNvCxnSpPr>
            <a:cxnSpLocks/>
          </p:cNvCxnSpPr>
          <p:nvPr/>
        </p:nvCxnSpPr>
        <p:spPr>
          <a:xfrm>
            <a:off x="6083262" y="3530288"/>
            <a:ext cx="2749605" cy="1354764"/>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F2D472E4-42E5-4DD0-96CE-B6AD9EEDC664}"/>
              </a:ext>
            </a:extLst>
          </p:cNvPr>
          <p:cNvSpPr/>
          <p:nvPr/>
        </p:nvSpPr>
        <p:spPr>
          <a:xfrm>
            <a:off x="5630638" y="2720145"/>
            <a:ext cx="1097125" cy="1097125"/>
          </a:xfrm>
          <a:custGeom>
            <a:avLst/>
            <a:gdLst>
              <a:gd name="connsiteX0" fmla="*/ 0 w 1119125"/>
              <a:gd name="connsiteY0" fmla="*/ 559563 h 1119125"/>
              <a:gd name="connsiteX1" fmla="*/ 559563 w 1119125"/>
              <a:gd name="connsiteY1" fmla="*/ 0 h 1119125"/>
              <a:gd name="connsiteX2" fmla="*/ 1119126 w 1119125"/>
              <a:gd name="connsiteY2" fmla="*/ 559563 h 1119125"/>
              <a:gd name="connsiteX3" fmla="*/ 559563 w 1119125"/>
              <a:gd name="connsiteY3" fmla="*/ 1119126 h 1119125"/>
              <a:gd name="connsiteX4" fmla="*/ 0 w 1119125"/>
              <a:gd name="connsiteY4" fmla="*/ 559563 h 11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25" h="1119125">
                <a:moveTo>
                  <a:pt x="0" y="559563"/>
                </a:moveTo>
                <a:cubicBezTo>
                  <a:pt x="0" y="250525"/>
                  <a:pt x="250525" y="0"/>
                  <a:pt x="559563" y="0"/>
                </a:cubicBezTo>
                <a:cubicBezTo>
                  <a:pt x="868601" y="0"/>
                  <a:pt x="1119126" y="250525"/>
                  <a:pt x="1119126" y="559563"/>
                </a:cubicBezTo>
                <a:cubicBezTo>
                  <a:pt x="1119126" y="868601"/>
                  <a:pt x="868601" y="1119126"/>
                  <a:pt x="559563" y="1119126"/>
                </a:cubicBezTo>
                <a:cubicBezTo>
                  <a:pt x="250525" y="1119126"/>
                  <a:pt x="0" y="868601"/>
                  <a:pt x="0" y="559563"/>
                </a:cubicBezTo>
                <a:close/>
              </a:path>
            </a:pathLst>
          </a:custGeom>
          <a:solidFill>
            <a:schemeClr val="accent1"/>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68763" tIns="168763" rIns="168763" bIns="168763" numCol="1" spcCol="1270" anchor="ctr" anchorCtr="0">
            <a:noAutofit/>
          </a:bodyPr>
          <a:lstStyle/>
          <a:p>
            <a:pPr algn="ctr" defTabSz="566466">
              <a:lnSpc>
                <a:spcPct val="90000"/>
              </a:lnSpc>
              <a:spcBef>
                <a:spcPct val="0"/>
              </a:spcBef>
              <a:spcAft>
                <a:spcPct val="35000"/>
              </a:spcAft>
              <a:defRPr/>
            </a:pPr>
            <a:r>
              <a:rPr lang="en-US" sz="1274">
                <a:solidFill>
                  <a:srgbClr val="FFFFFF"/>
                </a:solidFill>
                <a:latin typeface="Segoe UI"/>
              </a:rPr>
              <a:t>Contoso Works</a:t>
            </a:r>
          </a:p>
        </p:txBody>
      </p:sp>
      <p:sp>
        <p:nvSpPr>
          <p:cNvPr id="20" name="Freeform: Shape 19">
            <a:extLst>
              <a:ext uri="{FF2B5EF4-FFF2-40B4-BE49-F238E27FC236}">
                <a16:creationId xmlns:a16="http://schemas.microsoft.com/office/drawing/2014/main" id="{AE1FD242-2B4D-4462-87C8-E60B7B56F225}"/>
              </a:ext>
            </a:extLst>
          </p:cNvPr>
          <p:cNvSpPr/>
          <p:nvPr/>
        </p:nvSpPr>
        <p:spPr>
          <a:xfrm>
            <a:off x="2782568" y="2720145"/>
            <a:ext cx="1097125" cy="1097125"/>
          </a:xfrm>
          <a:custGeom>
            <a:avLst/>
            <a:gdLst>
              <a:gd name="connsiteX0" fmla="*/ 0 w 1119125"/>
              <a:gd name="connsiteY0" fmla="*/ 559563 h 1119125"/>
              <a:gd name="connsiteX1" fmla="*/ 559563 w 1119125"/>
              <a:gd name="connsiteY1" fmla="*/ 0 h 1119125"/>
              <a:gd name="connsiteX2" fmla="*/ 1119126 w 1119125"/>
              <a:gd name="connsiteY2" fmla="*/ 559563 h 1119125"/>
              <a:gd name="connsiteX3" fmla="*/ 559563 w 1119125"/>
              <a:gd name="connsiteY3" fmla="*/ 1119126 h 1119125"/>
              <a:gd name="connsiteX4" fmla="*/ 0 w 1119125"/>
              <a:gd name="connsiteY4" fmla="*/ 559563 h 11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25" h="1119125">
                <a:moveTo>
                  <a:pt x="0" y="559563"/>
                </a:moveTo>
                <a:cubicBezTo>
                  <a:pt x="0" y="250525"/>
                  <a:pt x="250525" y="0"/>
                  <a:pt x="559563" y="0"/>
                </a:cubicBezTo>
                <a:cubicBezTo>
                  <a:pt x="868601" y="0"/>
                  <a:pt x="1119126" y="250525"/>
                  <a:pt x="1119126" y="559563"/>
                </a:cubicBezTo>
                <a:cubicBezTo>
                  <a:pt x="1119126" y="868601"/>
                  <a:pt x="868601" y="1119126"/>
                  <a:pt x="559563" y="1119126"/>
                </a:cubicBezTo>
                <a:cubicBezTo>
                  <a:pt x="250525" y="1119126"/>
                  <a:pt x="0" y="868601"/>
                  <a:pt x="0" y="559563"/>
                </a:cubicBezTo>
                <a:close/>
              </a:path>
            </a:pathLst>
          </a:custGeom>
          <a:solidFill>
            <a:schemeClr val="accent1"/>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68140" tIns="168140" rIns="168140" bIns="168140" numCol="1" spcCol="1270" anchor="ctr" anchorCtr="0">
            <a:noAutofit/>
          </a:bodyPr>
          <a:lstStyle/>
          <a:p>
            <a:pPr algn="ctr" defTabSz="522892">
              <a:lnSpc>
                <a:spcPct val="90000"/>
              </a:lnSpc>
              <a:spcBef>
                <a:spcPct val="0"/>
              </a:spcBef>
              <a:spcAft>
                <a:spcPct val="35000"/>
              </a:spcAft>
              <a:defRPr/>
            </a:pPr>
            <a:r>
              <a:rPr lang="en-US" sz="1176">
                <a:solidFill>
                  <a:srgbClr val="FFFFFF"/>
                </a:solidFill>
                <a:latin typeface="Segoe UI"/>
              </a:rPr>
              <a:t>Marketing</a:t>
            </a:r>
            <a:endParaRPr lang="en-US" sz="1274">
              <a:solidFill>
                <a:srgbClr val="FFFFFF"/>
              </a:solidFill>
              <a:latin typeface="Segoe UI"/>
            </a:endParaRPr>
          </a:p>
        </p:txBody>
      </p:sp>
      <p:sp>
        <p:nvSpPr>
          <p:cNvPr id="21" name="Freeform: Shape 20">
            <a:extLst>
              <a:ext uri="{FF2B5EF4-FFF2-40B4-BE49-F238E27FC236}">
                <a16:creationId xmlns:a16="http://schemas.microsoft.com/office/drawing/2014/main" id="{662BB424-709D-4524-B731-4EB9264A06EC}"/>
              </a:ext>
            </a:extLst>
          </p:cNvPr>
          <p:cNvSpPr/>
          <p:nvPr/>
        </p:nvSpPr>
        <p:spPr>
          <a:xfrm>
            <a:off x="8791369" y="2740687"/>
            <a:ext cx="1097125" cy="1097125"/>
          </a:xfrm>
          <a:custGeom>
            <a:avLst/>
            <a:gdLst>
              <a:gd name="connsiteX0" fmla="*/ 0 w 1119125"/>
              <a:gd name="connsiteY0" fmla="*/ 559563 h 1119125"/>
              <a:gd name="connsiteX1" fmla="*/ 559563 w 1119125"/>
              <a:gd name="connsiteY1" fmla="*/ 0 h 1119125"/>
              <a:gd name="connsiteX2" fmla="*/ 1119126 w 1119125"/>
              <a:gd name="connsiteY2" fmla="*/ 559563 h 1119125"/>
              <a:gd name="connsiteX3" fmla="*/ 559563 w 1119125"/>
              <a:gd name="connsiteY3" fmla="*/ 1119126 h 1119125"/>
              <a:gd name="connsiteX4" fmla="*/ 0 w 1119125"/>
              <a:gd name="connsiteY4" fmla="*/ 559563 h 11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25" h="1119125">
                <a:moveTo>
                  <a:pt x="0" y="559563"/>
                </a:moveTo>
                <a:cubicBezTo>
                  <a:pt x="0" y="250525"/>
                  <a:pt x="250525" y="0"/>
                  <a:pt x="559563" y="0"/>
                </a:cubicBezTo>
                <a:cubicBezTo>
                  <a:pt x="868601" y="0"/>
                  <a:pt x="1119126" y="250525"/>
                  <a:pt x="1119126" y="559563"/>
                </a:cubicBezTo>
                <a:cubicBezTo>
                  <a:pt x="1119126" y="868601"/>
                  <a:pt x="868601" y="1119126"/>
                  <a:pt x="559563" y="1119126"/>
                </a:cubicBezTo>
                <a:cubicBezTo>
                  <a:pt x="250525" y="1119126"/>
                  <a:pt x="0" y="868601"/>
                  <a:pt x="0" y="559563"/>
                </a:cubicBezTo>
                <a:close/>
              </a:path>
            </a:pathLst>
          </a:custGeom>
          <a:solidFill>
            <a:schemeClr val="accent1"/>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68763" tIns="168763" rIns="168763" bIns="168763" numCol="1" spcCol="1270" anchor="ctr" anchorCtr="0">
            <a:noAutofit/>
          </a:bodyPr>
          <a:lstStyle/>
          <a:p>
            <a:pPr algn="ctr" defTabSz="566466">
              <a:lnSpc>
                <a:spcPct val="90000"/>
              </a:lnSpc>
              <a:spcBef>
                <a:spcPct val="0"/>
              </a:spcBef>
              <a:spcAft>
                <a:spcPct val="35000"/>
              </a:spcAft>
              <a:defRPr/>
            </a:pPr>
            <a:r>
              <a:rPr lang="en-US" sz="1274">
                <a:solidFill>
                  <a:srgbClr val="FFFFFF"/>
                </a:solidFill>
                <a:latin typeface="Segoe UI"/>
              </a:rPr>
              <a:t>Sales</a:t>
            </a:r>
          </a:p>
        </p:txBody>
      </p:sp>
      <p:sp>
        <p:nvSpPr>
          <p:cNvPr id="3" name="TextBox 2">
            <a:extLst>
              <a:ext uri="{FF2B5EF4-FFF2-40B4-BE49-F238E27FC236}">
                <a16:creationId xmlns:a16="http://schemas.microsoft.com/office/drawing/2014/main" id="{3E59F937-BB15-49A3-9FDD-CF7CAA35BE9F}"/>
              </a:ext>
            </a:extLst>
          </p:cNvPr>
          <p:cNvSpPr txBox="1"/>
          <p:nvPr/>
        </p:nvSpPr>
        <p:spPr>
          <a:xfrm rot="19710346">
            <a:off x="4357300" y="3970358"/>
            <a:ext cx="1700982" cy="439012"/>
          </a:xfrm>
          <a:prstGeom prst="rect">
            <a:avLst/>
          </a:prstGeom>
          <a:noFill/>
        </p:spPr>
        <p:txBody>
          <a:bodyPr wrap="none" lIns="179285" tIns="143428" rIns="179285" bIns="143428" rtlCol="0">
            <a:spAutoFit/>
          </a:bodyPr>
          <a:lstStyle/>
          <a:p>
            <a:pPr defTabSz="914314">
              <a:lnSpc>
                <a:spcPct val="90000"/>
              </a:lnSpc>
              <a:spcAft>
                <a:spcPts val="588"/>
              </a:spcAft>
              <a:defRPr/>
            </a:pPr>
            <a:r>
              <a:rPr lang="en-US" sz="1078">
                <a:gradFill>
                  <a:gsLst>
                    <a:gs pos="2917">
                      <a:srgbClr val="282828"/>
                    </a:gs>
                    <a:gs pos="30000">
                      <a:srgbClr val="282828"/>
                    </a:gs>
                  </a:gsLst>
                  <a:lin ang="5400000" scaled="0"/>
                </a:gradFill>
                <a:latin typeface="Segoe UI"/>
              </a:rPr>
              <a:t>Navigation/ Hyperlink</a:t>
            </a:r>
          </a:p>
        </p:txBody>
      </p:sp>
      <p:sp>
        <p:nvSpPr>
          <p:cNvPr id="32" name="Freeform: Shape 31">
            <a:extLst>
              <a:ext uri="{FF2B5EF4-FFF2-40B4-BE49-F238E27FC236}">
                <a16:creationId xmlns:a16="http://schemas.microsoft.com/office/drawing/2014/main" id="{729E1BA6-38C3-4ACD-8334-6A88B8D16AB8}"/>
              </a:ext>
            </a:extLst>
          </p:cNvPr>
          <p:cNvSpPr/>
          <p:nvPr/>
        </p:nvSpPr>
        <p:spPr>
          <a:xfrm rot="2533114">
            <a:off x="6570240" y="3649857"/>
            <a:ext cx="117338" cy="53773"/>
          </a:xfrm>
          <a:custGeom>
            <a:avLst/>
            <a:gdLst>
              <a:gd name="connsiteX0" fmla="*/ 0 w 119691"/>
              <a:gd name="connsiteY0" fmla="*/ 27425 h 54851"/>
              <a:gd name="connsiteX1" fmla="*/ 119691 w 119691"/>
              <a:gd name="connsiteY1" fmla="*/ 27425 h 54851"/>
            </a:gdLst>
            <a:ahLst/>
            <a:cxnLst>
              <a:cxn ang="0">
                <a:pos x="connsiteX0" y="connsiteY0"/>
              </a:cxn>
              <a:cxn ang="0">
                <a:pos x="connsiteX1" y="connsiteY1"/>
              </a:cxn>
            </a:cxnLst>
            <a:rect l="l" t="t" r="r" b="b"/>
            <a:pathLst>
              <a:path w="119691" h="54851">
                <a:moveTo>
                  <a:pt x="0" y="27425"/>
                </a:moveTo>
                <a:lnTo>
                  <a:pt x="119691"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68186" tIns="23953" rIns="68186" bIns="23953"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33" name="Freeform: Shape 32">
            <a:extLst>
              <a:ext uri="{FF2B5EF4-FFF2-40B4-BE49-F238E27FC236}">
                <a16:creationId xmlns:a16="http://schemas.microsoft.com/office/drawing/2014/main" id="{9F93FA7B-FD45-45CA-918B-927DE1340ADC}"/>
              </a:ext>
            </a:extLst>
          </p:cNvPr>
          <p:cNvSpPr/>
          <p:nvPr/>
        </p:nvSpPr>
        <p:spPr>
          <a:xfrm>
            <a:off x="6582016" y="3601925"/>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1078">
                <a:solidFill>
                  <a:srgbClr val="FFFFFF"/>
                </a:solidFill>
                <a:latin typeface="Segoe UI"/>
              </a:rPr>
              <a:t>Career</a:t>
            </a:r>
            <a:endParaRPr lang="en-US" sz="1274">
              <a:solidFill>
                <a:srgbClr val="FFFFFF"/>
              </a:solidFill>
              <a:latin typeface="Segoe UI"/>
            </a:endParaRPr>
          </a:p>
        </p:txBody>
      </p:sp>
      <p:sp>
        <p:nvSpPr>
          <p:cNvPr id="34" name="Freeform: Shape 33">
            <a:extLst>
              <a:ext uri="{FF2B5EF4-FFF2-40B4-BE49-F238E27FC236}">
                <a16:creationId xmlns:a16="http://schemas.microsoft.com/office/drawing/2014/main" id="{36404825-FA71-481B-A4F7-A8D9F0B25D19}"/>
              </a:ext>
            </a:extLst>
          </p:cNvPr>
          <p:cNvSpPr/>
          <p:nvPr/>
        </p:nvSpPr>
        <p:spPr>
          <a:xfrm rot="5311779">
            <a:off x="6104427" y="3881362"/>
            <a:ext cx="182377" cy="53773"/>
          </a:xfrm>
          <a:custGeom>
            <a:avLst/>
            <a:gdLst>
              <a:gd name="connsiteX0" fmla="*/ 0 w 186034"/>
              <a:gd name="connsiteY0" fmla="*/ 27425 h 54851"/>
              <a:gd name="connsiteX1" fmla="*/ 186034 w 186034"/>
              <a:gd name="connsiteY1" fmla="*/ 27425 h 54851"/>
            </a:gdLst>
            <a:ahLst/>
            <a:cxnLst>
              <a:cxn ang="0">
                <a:pos x="connsiteX0" y="connsiteY0"/>
              </a:cxn>
              <a:cxn ang="0">
                <a:pos x="connsiteX1" y="connsiteY1"/>
              </a:cxn>
            </a:cxnLst>
            <a:rect l="l" t="t" r="r" b="b"/>
            <a:pathLst>
              <a:path w="186034" h="54851">
                <a:moveTo>
                  <a:pt x="0" y="27425"/>
                </a:moveTo>
                <a:lnTo>
                  <a:pt x="186034"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99080" tIns="22326" rIns="99078" bIns="22327"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35" name="Freeform: Shape 34">
            <a:extLst>
              <a:ext uri="{FF2B5EF4-FFF2-40B4-BE49-F238E27FC236}">
                <a16:creationId xmlns:a16="http://schemas.microsoft.com/office/drawing/2014/main" id="{0D1BB200-B9C7-4114-A8CB-399E84858858}"/>
              </a:ext>
            </a:extLst>
          </p:cNvPr>
          <p:cNvSpPr/>
          <p:nvPr/>
        </p:nvSpPr>
        <p:spPr>
          <a:xfrm>
            <a:off x="5858636" y="3999293"/>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1078">
                <a:solidFill>
                  <a:srgbClr val="FFFFFF"/>
                </a:solidFill>
                <a:latin typeface="Segoe UI"/>
              </a:rPr>
              <a:t>Give</a:t>
            </a:r>
            <a:endParaRPr lang="en-US" sz="686">
              <a:solidFill>
                <a:srgbClr val="FFFFFF"/>
              </a:solidFill>
              <a:latin typeface="Segoe UI"/>
            </a:endParaRPr>
          </a:p>
        </p:txBody>
      </p:sp>
      <p:sp>
        <p:nvSpPr>
          <p:cNvPr id="36" name="Freeform: Shape 35">
            <a:extLst>
              <a:ext uri="{FF2B5EF4-FFF2-40B4-BE49-F238E27FC236}">
                <a16:creationId xmlns:a16="http://schemas.microsoft.com/office/drawing/2014/main" id="{97574ED2-E656-4FFC-9365-1B7F1EB96097}"/>
              </a:ext>
            </a:extLst>
          </p:cNvPr>
          <p:cNvSpPr/>
          <p:nvPr/>
        </p:nvSpPr>
        <p:spPr>
          <a:xfrm rot="19201126">
            <a:off x="5584947" y="3657560"/>
            <a:ext cx="196930" cy="53773"/>
          </a:xfrm>
          <a:custGeom>
            <a:avLst/>
            <a:gdLst>
              <a:gd name="connsiteX0" fmla="*/ 0 w 200879"/>
              <a:gd name="connsiteY0" fmla="*/ 27425 h 54851"/>
              <a:gd name="connsiteX1" fmla="*/ 200879 w 200879"/>
              <a:gd name="connsiteY1" fmla="*/ 27425 h 54851"/>
            </a:gdLst>
            <a:ahLst/>
            <a:cxnLst>
              <a:cxn ang="0">
                <a:pos x="connsiteX0" y="connsiteY0"/>
              </a:cxn>
              <a:cxn ang="0">
                <a:pos x="connsiteX1" y="connsiteY1"/>
              </a:cxn>
            </a:cxnLst>
            <a:rect l="l" t="t" r="r" b="b"/>
            <a:pathLst>
              <a:path w="200879" h="54851">
                <a:moveTo>
                  <a:pt x="200879" y="27426"/>
                </a:moveTo>
                <a:lnTo>
                  <a:pt x="0" y="27426"/>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105991" tIns="21963" rIns="105994" bIns="21964"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37" name="Freeform: Shape 36">
            <a:extLst>
              <a:ext uri="{FF2B5EF4-FFF2-40B4-BE49-F238E27FC236}">
                <a16:creationId xmlns:a16="http://schemas.microsoft.com/office/drawing/2014/main" id="{4C1F8FC2-8CF1-4434-8CF1-77FE8061285B}"/>
              </a:ext>
            </a:extLst>
          </p:cNvPr>
          <p:cNvSpPr/>
          <p:nvPr/>
        </p:nvSpPr>
        <p:spPr>
          <a:xfrm>
            <a:off x="4992854" y="3623226"/>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11603293"/>
              <a:satOff val="100000"/>
              <a:lumOff val="-10196"/>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57531">
              <a:lnSpc>
                <a:spcPct val="90000"/>
              </a:lnSpc>
              <a:spcBef>
                <a:spcPct val="0"/>
              </a:spcBef>
              <a:spcAft>
                <a:spcPct val="35000"/>
              </a:spcAft>
              <a:defRPr/>
            </a:pPr>
            <a:r>
              <a:rPr lang="en-US" sz="1029">
                <a:solidFill>
                  <a:srgbClr val="FFFFFF"/>
                </a:solidFill>
                <a:latin typeface="Segoe UI"/>
              </a:rPr>
              <a:t>Benefits</a:t>
            </a:r>
            <a:endParaRPr lang="en-US" sz="686">
              <a:solidFill>
                <a:srgbClr val="FFFFFF"/>
              </a:solidFill>
              <a:latin typeface="Segoe UI"/>
            </a:endParaRPr>
          </a:p>
        </p:txBody>
      </p:sp>
      <p:sp>
        <p:nvSpPr>
          <p:cNvPr id="38" name="Freeform: Shape 37">
            <a:extLst>
              <a:ext uri="{FF2B5EF4-FFF2-40B4-BE49-F238E27FC236}">
                <a16:creationId xmlns:a16="http://schemas.microsoft.com/office/drawing/2014/main" id="{21C69440-5D1D-4FB8-A224-3D525E150F5D}"/>
              </a:ext>
            </a:extLst>
          </p:cNvPr>
          <p:cNvSpPr/>
          <p:nvPr/>
        </p:nvSpPr>
        <p:spPr>
          <a:xfrm rot="2533114">
            <a:off x="3722170" y="3649857"/>
            <a:ext cx="117338" cy="53773"/>
          </a:xfrm>
          <a:custGeom>
            <a:avLst/>
            <a:gdLst>
              <a:gd name="connsiteX0" fmla="*/ 0 w 119691"/>
              <a:gd name="connsiteY0" fmla="*/ 27425 h 54851"/>
              <a:gd name="connsiteX1" fmla="*/ 119691 w 119691"/>
              <a:gd name="connsiteY1" fmla="*/ 27425 h 54851"/>
            </a:gdLst>
            <a:ahLst/>
            <a:cxnLst>
              <a:cxn ang="0">
                <a:pos x="connsiteX0" y="connsiteY0"/>
              </a:cxn>
              <a:cxn ang="0">
                <a:pos x="connsiteX1" y="connsiteY1"/>
              </a:cxn>
            </a:cxnLst>
            <a:rect l="l" t="t" r="r" b="b"/>
            <a:pathLst>
              <a:path w="119691" h="54851">
                <a:moveTo>
                  <a:pt x="0" y="27425"/>
                </a:moveTo>
                <a:lnTo>
                  <a:pt x="119691"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68186" tIns="23953" rIns="68186" bIns="23953"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39" name="Freeform: Shape 38">
            <a:extLst>
              <a:ext uri="{FF2B5EF4-FFF2-40B4-BE49-F238E27FC236}">
                <a16:creationId xmlns:a16="http://schemas.microsoft.com/office/drawing/2014/main" id="{EC6E7236-4CB3-4DC3-A13B-6484D9AD43EF}"/>
              </a:ext>
            </a:extLst>
          </p:cNvPr>
          <p:cNvSpPr/>
          <p:nvPr/>
        </p:nvSpPr>
        <p:spPr>
          <a:xfrm>
            <a:off x="3733946" y="3601925"/>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1078">
                <a:solidFill>
                  <a:srgbClr val="FFFFFF"/>
                </a:solidFill>
                <a:latin typeface="Segoe UI"/>
              </a:rPr>
              <a:t>Finance</a:t>
            </a:r>
            <a:endParaRPr lang="en-US" sz="1274">
              <a:solidFill>
                <a:srgbClr val="FFFFFF"/>
              </a:solidFill>
              <a:latin typeface="Segoe UI"/>
            </a:endParaRPr>
          </a:p>
        </p:txBody>
      </p:sp>
      <p:sp>
        <p:nvSpPr>
          <p:cNvPr id="40" name="Freeform: Shape 39">
            <a:extLst>
              <a:ext uri="{FF2B5EF4-FFF2-40B4-BE49-F238E27FC236}">
                <a16:creationId xmlns:a16="http://schemas.microsoft.com/office/drawing/2014/main" id="{C551B1F7-7732-4EDB-8625-334C3E6603D4}"/>
              </a:ext>
            </a:extLst>
          </p:cNvPr>
          <p:cNvSpPr/>
          <p:nvPr/>
        </p:nvSpPr>
        <p:spPr>
          <a:xfrm rot="5311779">
            <a:off x="3256357" y="3881362"/>
            <a:ext cx="182377" cy="53773"/>
          </a:xfrm>
          <a:custGeom>
            <a:avLst/>
            <a:gdLst>
              <a:gd name="connsiteX0" fmla="*/ 0 w 186034"/>
              <a:gd name="connsiteY0" fmla="*/ 27425 h 54851"/>
              <a:gd name="connsiteX1" fmla="*/ 186034 w 186034"/>
              <a:gd name="connsiteY1" fmla="*/ 27425 h 54851"/>
            </a:gdLst>
            <a:ahLst/>
            <a:cxnLst>
              <a:cxn ang="0">
                <a:pos x="connsiteX0" y="connsiteY0"/>
              </a:cxn>
              <a:cxn ang="0">
                <a:pos x="connsiteX1" y="connsiteY1"/>
              </a:cxn>
            </a:cxnLst>
            <a:rect l="l" t="t" r="r" b="b"/>
            <a:pathLst>
              <a:path w="186034" h="54851">
                <a:moveTo>
                  <a:pt x="0" y="27425"/>
                </a:moveTo>
                <a:lnTo>
                  <a:pt x="186034"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99080" tIns="22326" rIns="99078" bIns="22327"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41" name="Freeform: Shape 40">
            <a:extLst>
              <a:ext uri="{FF2B5EF4-FFF2-40B4-BE49-F238E27FC236}">
                <a16:creationId xmlns:a16="http://schemas.microsoft.com/office/drawing/2014/main" id="{BFDE2876-7BDC-4575-AFB2-8DA6D2D84049}"/>
              </a:ext>
            </a:extLst>
          </p:cNvPr>
          <p:cNvSpPr/>
          <p:nvPr/>
        </p:nvSpPr>
        <p:spPr>
          <a:xfrm>
            <a:off x="3010566" y="3999293"/>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7604" tIns="107604" rIns="107604" bIns="107604" numCol="1" spcCol="1270" anchor="ctr" anchorCtr="0">
            <a:noAutofit/>
          </a:bodyPr>
          <a:lstStyle/>
          <a:p>
            <a:pPr algn="ctr" defTabSz="392169">
              <a:lnSpc>
                <a:spcPct val="90000"/>
              </a:lnSpc>
              <a:spcBef>
                <a:spcPct val="0"/>
              </a:spcBef>
              <a:spcAft>
                <a:spcPct val="35000"/>
              </a:spcAft>
              <a:defRPr/>
            </a:pPr>
            <a:r>
              <a:rPr lang="en-US" sz="882">
                <a:solidFill>
                  <a:srgbClr val="FFFFFF"/>
                </a:solidFill>
                <a:latin typeface="Segoe UI"/>
              </a:rPr>
              <a:t>Accounts</a:t>
            </a:r>
            <a:endParaRPr lang="en-US" sz="686">
              <a:solidFill>
                <a:srgbClr val="FFFFFF"/>
              </a:solidFill>
              <a:latin typeface="Segoe UI"/>
            </a:endParaRPr>
          </a:p>
        </p:txBody>
      </p:sp>
      <p:sp>
        <p:nvSpPr>
          <p:cNvPr id="42" name="Freeform: Shape 41">
            <a:extLst>
              <a:ext uri="{FF2B5EF4-FFF2-40B4-BE49-F238E27FC236}">
                <a16:creationId xmlns:a16="http://schemas.microsoft.com/office/drawing/2014/main" id="{0126435E-62A0-405C-A122-320A198E719E}"/>
              </a:ext>
            </a:extLst>
          </p:cNvPr>
          <p:cNvSpPr/>
          <p:nvPr/>
        </p:nvSpPr>
        <p:spPr>
          <a:xfrm rot="19201126">
            <a:off x="2736877" y="3657560"/>
            <a:ext cx="196930" cy="53773"/>
          </a:xfrm>
          <a:custGeom>
            <a:avLst/>
            <a:gdLst>
              <a:gd name="connsiteX0" fmla="*/ 0 w 200879"/>
              <a:gd name="connsiteY0" fmla="*/ 27425 h 54851"/>
              <a:gd name="connsiteX1" fmla="*/ 200879 w 200879"/>
              <a:gd name="connsiteY1" fmla="*/ 27425 h 54851"/>
            </a:gdLst>
            <a:ahLst/>
            <a:cxnLst>
              <a:cxn ang="0">
                <a:pos x="connsiteX0" y="connsiteY0"/>
              </a:cxn>
              <a:cxn ang="0">
                <a:pos x="connsiteX1" y="connsiteY1"/>
              </a:cxn>
            </a:cxnLst>
            <a:rect l="l" t="t" r="r" b="b"/>
            <a:pathLst>
              <a:path w="200879" h="54851">
                <a:moveTo>
                  <a:pt x="200879" y="27426"/>
                </a:moveTo>
                <a:lnTo>
                  <a:pt x="0" y="27426"/>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105991" tIns="21963" rIns="105994" bIns="21964"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43" name="Freeform: Shape 42">
            <a:extLst>
              <a:ext uri="{FF2B5EF4-FFF2-40B4-BE49-F238E27FC236}">
                <a16:creationId xmlns:a16="http://schemas.microsoft.com/office/drawing/2014/main" id="{F26A4E1E-C98F-4D93-A011-C19EC8C4F294}"/>
              </a:ext>
            </a:extLst>
          </p:cNvPr>
          <p:cNvSpPr/>
          <p:nvPr/>
        </p:nvSpPr>
        <p:spPr>
          <a:xfrm>
            <a:off x="2144784" y="3623226"/>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11603293"/>
              <a:satOff val="100000"/>
              <a:lumOff val="-10196"/>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57531">
              <a:lnSpc>
                <a:spcPct val="90000"/>
              </a:lnSpc>
              <a:spcBef>
                <a:spcPct val="0"/>
              </a:spcBef>
              <a:spcAft>
                <a:spcPct val="35000"/>
              </a:spcAft>
              <a:defRPr/>
            </a:pPr>
            <a:r>
              <a:rPr lang="en-US" sz="1029">
                <a:solidFill>
                  <a:srgbClr val="FFFFFF"/>
                </a:solidFill>
                <a:latin typeface="Segoe UI"/>
              </a:rPr>
              <a:t>Product</a:t>
            </a:r>
            <a:endParaRPr lang="en-US" sz="686">
              <a:solidFill>
                <a:srgbClr val="FFFFFF"/>
              </a:solidFill>
              <a:latin typeface="Segoe UI"/>
            </a:endParaRPr>
          </a:p>
        </p:txBody>
      </p:sp>
      <p:sp>
        <p:nvSpPr>
          <p:cNvPr id="45" name="Freeform: Shape 44">
            <a:extLst>
              <a:ext uri="{FF2B5EF4-FFF2-40B4-BE49-F238E27FC236}">
                <a16:creationId xmlns:a16="http://schemas.microsoft.com/office/drawing/2014/main" id="{6A0FB5DC-957F-43BE-8249-2CC0C424F01E}"/>
              </a:ext>
            </a:extLst>
          </p:cNvPr>
          <p:cNvSpPr/>
          <p:nvPr/>
        </p:nvSpPr>
        <p:spPr>
          <a:xfrm rot="2533114">
            <a:off x="9730971" y="3670399"/>
            <a:ext cx="117338" cy="53773"/>
          </a:xfrm>
          <a:custGeom>
            <a:avLst/>
            <a:gdLst>
              <a:gd name="connsiteX0" fmla="*/ 0 w 119691"/>
              <a:gd name="connsiteY0" fmla="*/ 27425 h 54851"/>
              <a:gd name="connsiteX1" fmla="*/ 119691 w 119691"/>
              <a:gd name="connsiteY1" fmla="*/ 27425 h 54851"/>
            </a:gdLst>
            <a:ahLst/>
            <a:cxnLst>
              <a:cxn ang="0">
                <a:pos x="connsiteX0" y="connsiteY0"/>
              </a:cxn>
              <a:cxn ang="0">
                <a:pos x="connsiteX1" y="connsiteY1"/>
              </a:cxn>
            </a:cxnLst>
            <a:rect l="l" t="t" r="r" b="b"/>
            <a:pathLst>
              <a:path w="119691" h="54851">
                <a:moveTo>
                  <a:pt x="0" y="27425"/>
                </a:moveTo>
                <a:lnTo>
                  <a:pt x="119691"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68186" tIns="23953" rIns="68186" bIns="23953"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46" name="Freeform: Shape 45">
            <a:extLst>
              <a:ext uri="{FF2B5EF4-FFF2-40B4-BE49-F238E27FC236}">
                <a16:creationId xmlns:a16="http://schemas.microsoft.com/office/drawing/2014/main" id="{92BCFD63-6A9C-4D59-81FE-85EFCF0B7180}"/>
              </a:ext>
            </a:extLst>
          </p:cNvPr>
          <p:cNvSpPr/>
          <p:nvPr/>
        </p:nvSpPr>
        <p:spPr>
          <a:xfrm>
            <a:off x="9742747" y="3622467"/>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1078">
                <a:solidFill>
                  <a:srgbClr val="FFFFFF"/>
                </a:solidFill>
                <a:latin typeface="Segoe UI"/>
              </a:rPr>
              <a:t>Big Wins</a:t>
            </a:r>
            <a:endParaRPr lang="en-US" sz="1274">
              <a:solidFill>
                <a:srgbClr val="FFFFFF"/>
              </a:solidFill>
              <a:latin typeface="Segoe UI"/>
            </a:endParaRPr>
          </a:p>
        </p:txBody>
      </p:sp>
      <p:sp>
        <p:nvSpPr>
          <p:cNvPr id="47" name="Freeform: Shape 46">
            <a:extLst>
              <a:ext uri="{FF2B5EF4-FFF2-40B4-BE49-F238E27FC236}">
                <a16:creationId xmlns:a16="http://schemas.microsoft.com/office/drawing/2014/main" id="{4213D1B8-6254-43A3-BC3C-906EC8B9CF20}"/>
              </a:ext>
            </a:extLst>
          </p:cNvPr>
          <p:cNvSpPr/>
          <p:nvPr/>
        </p:nvSpPr>
        <p:spPr>
          <a:xfrm rot="5311779">
            <a:off x="9265158" y="3901905"/>
            <a:ext cx="182377" cy="53773"/>
          </a:xfrm>
          <a:custGeom>
            <a:avLst/>
            <a:gdLst>
              <a:gd name="connsiteX0" fmla="*/ 0 w 186034"/>
              <a:gd name="connsiteY0" fmla="*/ 27425 h 54851"/>
              <a:gd name="connsiteX1" fmla="*/ 186034 w 186034"/>
              <a:gd name="connsiteY1" fmla="*/ 27425 h 54851"/>
            </a:gdLst>
            <a:ahLst/>
            <a:cxnLst>
              <a:cxn ang="0">
                <a:pos x="connsiteX0" y="connsiteY0"/>
              </a:cxn>
              <a:cxn ang="0">
                <a:pos x="connsiteX1" y="connsiteY1"/>
              </a:cxn>
            </a:cxnLst>
            <a:rect l="l" t="t" r="r" b="b"/>
            <a:pathLst>
              <a:path w="186034" h="54851">
                <a:moveTo>
                  <a:pt x="0" y="27425"/>
                </a:moveTo>
                <a:lnTo>
                  <a:pt x="186034" y="27425"/>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99080" tIns="22326" rIns="99078" bIns="22327"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49" name="Freeform: Shape 48">
            <a:extLst>
              <a:ext uri="{FF2B5EF4-FFF2-40B4-BE49-F238E27FC236}">
                <a16:creationId xmlns:a16="http://schemas.microsoft.com/office/drawing/2014/main" id="{D2F6A9A7-2326-4150-B6FC-2E9F9B2C881F}"/>
              </a:ext>
            </a:extLst>
          </p:cNvPr>
          <p:cNvSpPr/>
          <p:nvPr/>
        </p:nvSpPr>
        <p:spPr>
          <a:xfrm>
            <a:off x="9019367" y="4019835"/>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1078">
                <a:solidFill>
                  <a:srgbClr val="FFFFFF"/>
                </a:solidFill>
                <a:latin typeface="Segoe UI"/>
              </a:rPr>
              <a:t>Retail</a:t>
            </a:r>
            <a:endParaRPr lang="en-US" sz="686">
              <a:solidFill>
                <a:srgbClr val="FFFFFF"/>
              </a:solidFill>
              <a:latin typeface="Segoe UI"/>
            </a:endParaRPr>
          </a:p>
        </p:txBody>
      </p:sp>
      <p:sp>
        <p:nvSpPr>
          <p:cNvPr id="51" name="Freeform: Shape 50">
            <a:extLst>
              <a:ext uri="{FF2B5EF4-FFF2-40B4-BE49-F238E27FC236}">
                <a16:creationId xmlns:a16="http://schemas.microsoft.com/office/drawing/2014/main" id="{7541854F-8305-4141-8E71-7ECED3076DC8}"/>
              </a:ext>
            </a:extLst>
          </p:cNvPr>
          <p:cNvSpPr/>
          <p:nvPr/>
        </p:nvSpPr>
        <p:spPr>
          <a:xfrm rot="19201126">
            <a:off x="8745678" y="3678102"/>
            <a:ext cx="196930" cy="53773"/>
          </a:xfrm>
          <a:custGeom>
            <a:avLst/>
            <a:gdLst>
              <a:gd name="connsiteX0" fmla="*/ 0 w 200879"/>
              <a:gd name="connsiteY0" fmla="*/ 27425 h 54851"/>
              <a:gd name="connsiteX1" fmla="*/ 200879 w 200879"/>
              <a:gd name="connsiteY1" fmla="*/ 27425 h 54851"/>
            </a:gdLst>
            <a:ahLst/>
            <a:cxnLst>
              <a:cxn ang="0">
                <a:pos x="connsiteX0" y="connsiteY0"/>
              </a:cxn>
              <a:cxn ang="0">
                <a:pos x="connsiteX1" y="connsiteY1"/>
              </a:cxn>
            </a:cxnLst>
            <a:rect l="l" t="t" r="r" b="b"/>
            <a:pathLst>
              <a:path w="200879" h="54851">
                <a:moveTo>
                  <a:pt x="200879" y="27426"/>
                </a:moveTo>
                <a:lnTo>
                  <a:pt x="0" y="27426"/>
                </a:lnTo>
              </a:path>
            </a:pathLst>
          </a:custGeom>
          <a:noFill/>
          <a:ln w="28575">
            <a:solidFill>
              <a:schemeClr val="tx1">
                <a:lumMod val="75000"/>
                <a:lumOff val="25000"/>
              </a:schemeClr>
            </a:solidFill>
          </a:ln>
        </p:spPr>
        <p:style>
          <a:lnRef idx="1">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105991" tIns="21963" rIns="105994" bIns="21964" numCol="1" spcCol="1270" anchor="ctr" anchorCtr="0">
            <a:noAutofit/>
          </a:bodyPr>
          <a:lstStyle/>
          <a:p>
            <a:pPr algn="ctr" defTabSz="217872">
              <a:lnSpc>
                <a:spcPct val="90000"/>
              </a:lnSpc>
              <a:spcBef>
                <a:spcPct val="0"/>
              </a:spcBef>
              <a:spcAft>
                <a:spcPct val="35000"/>
              </a:spcAft>
              <a:defRPr/>
            </a:pPr>
            <a:endParaRPr lang="en-US" sz="490">
              <a:solidFill>
                <a:srgbClr val="282828">
                  <a:hueOff val="0"/>
                  <a:satOff val="0"/>
                  <a:lumOff val="0"/>
                  <a:alphaOff val="0"/>
                </a:srgbClr>
              </a:solidFill>
              <a:latin typeface="Segoe UI"/>
            </a:endParaRPr>
          </a:p>
        </p:txBody>
      </p:sp>
      <p:sp>
        <p:nvSpPr>
          <p:cNvPr id="52" name="Freeform: Shape 51">
            <a:extLst>
              <a:ext uri="{FF2B5EF4-FFF2-40B4-BE49-F238E27FC236}">
                <a16:creationId xmlns:a16="http://schemas.microsoft.com/office/drawing/2014/main" id="{630AA4E3-F334-40FA-B2A9-158EA0E2500E}"/>
              </a:ext>
            </a:extLst>
          </p:cNvPr>
          <p:cNvSpPr/>
          <p:nvPr/>
        </p:nvSpPr>
        <p:spPr>
          <a:xfrm>
            <a:off x="8153585" y="3643768"/>
            <a:ext cx="696512" cy="696512"/>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2">
            <a:schemeClr val="accent3">
              <a:hueOff val="11603293"/>
              <a:satOff val="100000"/>
              <a:lumOff val="-10196"/>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57531">
              <a:lnSpc>
                <a:spcPct val="90000"/>
              </a:lnSpc>
              <a:spcBef>
                <a:spcPct val="0"/>
              </a:spcBef>
              <a:spcAft>
                <a:spcPct val="35000"/>
              </a:spcAft>
              <a:defRPr/>
            </a:pPr>
            <a:r>
              <a:rPr lang="en-US" sz="1029">
                <a:solidFill>
                  <a:srgbClr val="FFFFFF"/>
                </a:solidFill>
                <a:latin typeface="Segoe UI"/>
              </a:rPr>
              <a:t>Ops</a:t>
            </a:r>
            <a:endParaRPr lang="en-US" sz="686">
              <a:solidFill>
                <a:srgbClr val="FFFFFF"/>
              </a:solidFill>
              <a:latin typeface="Segoe UI"/>
            </a:endParaRPr>
          </a:p>
        </p:txBody>
      </p:sp>
      <p:sp>
        <p:nvSpPr>
          <p:cNvPr id="53" name="Title 1">
            <a:extLst>
              <a:ext uri="{FF2B5EF4-FFF2-40B4-BE49-F238E27FC236}">
                <a16:creationId xmlns:a16="http://schemas.microsoft.com/office/drawing/2014/main" id="{0049265A-19C8-4B95-ACF5-EA41E891C96E}"/>
              </a:ext>
            </a:extLst>
          </p:cNvPr>
          <p:cNvSpPr txBox="1">
            <a:spLocks/>
          </p:cNvSpPr>
          <p:nvPr/>
        </p:nvSpPr>
        <p:spPr>
          <a:xfrm>
            <a:off x="682038" y="3122643"/>
            <a:ext cx="2005116" cy="333210"/>
          </a:xfrm>
          <a:prstGeom prst="rect">
            <a:avLst/>
          </a:prstGeom>
          <a:ln>
            <a:noFill/>
          </a:ln>
        </p:spPr>
        <p:txBody>
          <a:bodyPr vert="horz" lIns="91362" tIns="45682" rIns="91362" bIns="4568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347">
              <a:lnSpc>
                <a:spcPct val="100000"/>
              </a:lnSpc>
              <a:defRPr/>
            </a:pPr>
            <a:r>
              <a:rPr lang="en-US" sz="1600">
                <a:solidFill>
                  <a:srgbClr val="1A1A1A"/>
                </a:solidFill>
                <a:latin typeface="Segoe UI Semibold" panose="020B0702040204020203" pitchFamily="34" charset="0"/>
                <a:cs typeface="Segoe UI" panose="020B0502040204020203" pitchFamily="34" charset="0"/>
              </a:rPr>
              <a:t>SharePoint hubs</a:t>
            </a:r>
          </a:p>
        </p:txBody>
      </p:sp>
      <p:sp>
        <p:nvSpPr>
          <p:cNvPr id="57" name="Freeform: Shape 56">
            <a:extLst>
              <a:ext uri="{FF2B5EF4-FFF2-40B4-BE49-F238E27FC236}">
                <a16:creationId xmlns:a16="http://schemas.microsoft.com/office/drawing/2014/main" id="{AB262398-DD4C-4C43-AC51-F8E910A385EA}"/>
              </a:ext>
            </a:extLst>
          </p:cNvPr>
          <p:cNvSpPr/>
          <p:nvPr/>
        </p:nvSpPr>
        <p:spPr>
          <a:xfrm>
            <a:off x="7396541" y="4226549"/>
            <a:ext cx="717140" cy="717140"/>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tx1"/>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784">
                <a:solidFill>
                  <a:srgbClr val="FFFFFF"/>
                </a:solidFill>
                <a:latin typeface="Segoe UI"/>
              </a:rPr>
              <a:t>Facilities</a:t>
            </a:r>
            <a:endParaRPr lang="en-US" sz="294">
              <a:solidFill>
                <a:srgbClr val="FFFFFF"/>
              </a:solidFill>
              <a:latin typeface="Segoe UI"/>
            </a:endParaRPr>
          </a:p>
        </p:txBody>
      </p:sp>
      <p:sp>
        <p:nvSpPr>
          <p:cNvPr id="58" name="Freeform: Shape 57">
            <a:extLst>
              <a:ext uri="{FF2B5EF4-FFF2-40B4-BE49-F238E27FC236}">
                <a16:creationId xmlns:a16="http://schemas.microsoft.com/office/drawing/2014/main" id="{CD77DEB7-505C-43A8-A617-CFBFB55EC088}"/>
              </a:ext>
            </a:extLst>
          </p:cNvPr>
          <p:cNvSpPr/>
          <p:nvPr/>
        </p:nvSpPr>
        <p:spPr>
          <a:xfrm>
            <a:off x="4275713" y="4329627"/>
            <a:ext cx="717140" cy="717140"/>
          </a:xfrm>
          <a:custGeom>
            <a:avLst/>
            <a:gdLst>
              <a:gd name="connsiteX0" fmla="*/ 0 w 710479"/>
              <a:gd name="connsiteY0" fmla="*/ 355240 h 710479"/>
              <a:gd name="connsiteX1" fmla="*/ 355240 w 710479"/>
              <a:gd name="connsiteY1" fmla="*/ 0 h 710479"/>
              <a:gd name="connsiteX2" fmla="*/ 710480 w 710479"/>
              <a:gd name="connsiteY2" fmla="*/ 355240 h 710479"/>
              <a:gd name="connsiteX3" fmla="*/ 355240 w 710479"/>
              <a:gd name="connsiteY3" fmla="*/ 710480 h 710479"/>
              <a:gd name="connsiteX4" fmla="*/ 0 w 710479"/>
              <a:gd name="connsiteY4" fmla="*/ 355240 h 71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79" h="710479">
                <a:moveTo>
                  <a:pt x="0" y="355240"/>
                </a:moveTo>
                <a:cubicBezTo>
                  <a:pt x="0" y="159046"/>
                  <a:pt x="159046" y="0"/>
                  <a:pt x="355240" y="0"/>
                </a:cubicBezTo>
                <a:cubicBezTo>
                  <a:pt x="551434" y="0"/>
                  <a:pt x="710480" y="159046"/>
                  <a:pt x="710480" y="355240"/>
                </a:cubicBezTo>
                <a:cubicBezTo>
                  <a:pt x="710480" y="551434"/>
                  <a:pt x="551434" y="710480"/>
                  <a:pt x="355240" y="710480"/>
                </a:cubicBezTo>
                <a:cubicBezTo>
                  <a:pt x="159046" y="710480"/>
                  <a:pt x="0" y="551434"/>
                  <a:pt x="0" y="355240"/>
                </a:cubicBezTo>
                <a:close/>
              </a:path>
            </a:pathLst>
          </a:custGeom>
          <a:solidFill>
            <a:schemeClr val="tx1"/>
          </a:solidFill>
        </p:spPr>
        <p:style>
          <a:lnRef idx="0">
            <a:schemeClr val="lt1">
              <a:hueOff val="0"/>
              <a:satOff val="0"/>
              <a:lumOff val="0"/>
              <a:alphaOff val="0"/>
            </a:schemeClr>
          </a:lnRef>
          <a:fillRef idx="3">
            <a:scrgbClr r="0" g="0" b="0"/>
          </a:fillRef>
          <a:effectRef idx="2">
            <a:schemeClr val="accent3">
              <a:hueOff val="5801646"/>
              <a:satOff val="50000"/>
              <a:lumOff val="-5098"/>
              <a:alphaOff val="0"/>
            </a:schemeClr>
          </a:effectRef>
          <a:fontRef idx="minor">
            <a:schemeClr val="lt1"/>
          </a:fontRef>
        </p:style>
        <p:txBody>
          <a:bodyPr spcFirstLastPara="0" vert="horz" wrap="square" lIns="108849" tIns="108849" rIns="108849" bIns="108849" numCol="1" spcCol="1270" anchor="ctr" anchorCtr="0">
            <a:noAutofit/>
          </a:bodyPr>
          <a:lstStyle/>
          <a:p>
            <a:pPr algn="ctr" defTabSz="479318">
              <a:lnSpc>
                <a:spcPct val="90000"/>
              </a:lnSpc>
              <a:spcBef>
                <a:spcPct val="0"/>
              </a:spcBef>
              <a:spcAft>
                <a:spcPct val="35000"/>
              </a:spcAft>
              <a:defRPr/>
            </a:pPr>
            <a:r>
              <a:rPr lang="en-US" sz="784">
                <a:solidFill>
                  <a:srgbClr val="FFFFFF"/>
                </a:solidFill>
                <a:latin typeface="Segoe UI"/>
              </a:rPr>
              <a:t>Planning</a:t>
            </a:r>
            <a:endParaRPr lang="en-US" sz="294">
              <a:solidFill>
                <a:srgbClr val="FFFFFF"/>
              </a:solidFill>
              <a:latin typeface="Segoe UI"/>
            </a:endParaRPr>
          </a:p>
        </p:txBody>
      </p:sp>
      <p:cxnSp>
        <p:nvCxnSpPr>
          <p:cNvPr id="59" name="Straight Connector 58">
            <a:extLst>
              <a:ext uri="{FF2B5EF4-FFF2-40B4-BE49-F238E27FC236}">
                <a16:creationId xmlns:a16="http://schemas.microsoft.com/office/drawing/2014/main" id="{46F2A125-0597-4AAF-8F1F-B752B5D987D0}"/>
              </a:ext>
            </a:extLst>
          </p:cNvPr>
          <p:cNvCxnSpPr>
            <a:cxnSpLocks/>
          </p:cNvCxnSpPr>
          <p:nvPr/>
        </p:nvCxnSpPr>
        <p:spPr>
          <a:xfrm>
            <a:off x="6083024" y="3515889"/>
            <a:ext cx="1563968" cy="2384515"/>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9F7824-765D-4C46-8780-917DE9E4D562}"/>
              </a:ext>
            </a:extLst>
          </p:cNvPr>
          <p:cNvCxnSpPr>
            <a:cxnSpLocks/>
          </p:cNvCxnSpPr>
          <p:nvPr/>
        </p:nvCxnSpPr>
        <p:spPr>
          <a:xfrm flipH="1">
            <a:off x="4645677" y="3515889"/>
            <a:ext cx="1437350" cy="2484011"/>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B7A92-4C19-46CB-AE0D-63FABF4E61F1}"/>
              </a:ext>
            </a:extLst>
          </p:cNvPr>
          <p:cNvCxnSpPr>
            <a:cxnSpLocks/>
            <a:stCxn id="48" idx="2"/>
            <a:endCxn id="24" idx="2"/>
          </p:cNvCxnSpPr>
          <p:nvPr/>
        </p:nvCxnSpPr>
        <p:spPr>
          <a:xfrm flipH="1">
            <a:off x="4659364" y="3530288"/>
            <a:ext cx="1423899" cy="509073"/>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1A146C-EF01-4922-8DA1-9BA5BC76B307}"/>
              </a:ext>
            </a:extLst>
          </p:cNvPr>
          <p:cNvCxnSpPr>
            <a:cxnSpLocks/>
            <a:stCxn id="26" idx="0"/>
            <a:endCxn id="48" idx="2"/>
          </p:cNvCxnSpPr>
          <p:nvPr/>
        </p:nvCxnSpPr>
        <p:spPr>
          <a:xfrm flipH="1" flipV="1">
            <a:off x="6083263" y="3530288"/>
            <a:ext cx="1714227" cy="509073"/>
          </a:xfrm>
          <a:prstGeom prst="line">
            <a:avLst/>
          </a:prstGeom>
          <a:ln w="9525">
            <a:solidFill>
              <a:schemeClr val="tx2">
                <a:lumMod val="50000"/>
                <a:lumOff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7037E-7 L -8.33333E-7 0.25 " pathEditMode="relative" rAng="0" ptsTypes="AA">
                                      <p:cBhvr>
                                        <p:cTn id="6" dur="2000" fill="hold"/>
                                        <p:tgtEl>
                                          <p:spTgt spid="19"/>
                                        </p:tgtEl>
                                        <p:attrNameLst>
                                          <p:attrName>ppt_x</p:attrName>
                                          <p:attrName>ppt_y</p:attrName>
                                        </p:attrNameLst>
                                      </p:cBhvr>
                                      <p:rCtr x="0" y="12500"/>
                                    </p:animMotion>
                                  </p:childTnLst>
                                </p:cTn>
                              </p:par>
                              <p:par>
                                <p:cTn id="7" presetID="42" presetClass="path" presetSubtype="0" accel="50000" decel="50000" fill="hold" grpId="0" nodeType="withEffect">
                                  <p:stCondLst>
                                    <p:cond delay="0"/>
                                  </p:stCondLst>
                                  <p:childTnLst>
                                    <p:animMotion origin="layout" path="M 2.91667E-6 -3.7037E-7 L 2.91667E-6 0.25 " pathEditMode="relative" rAng="0" ptsTypes="AA">
                                      <p:cBhvr>
                                        <p:cTn id="8" dur="2000" fill="hold"/>
                                        <p:tgtEl>
                                          <p:spTgt spid="20"/>
                                        </p:tgtEl>
                                        <p:attrNameLst>
                                          <p:attrName>ppt_x</p:attrName>
                                          <p:attrName>ppt_y</p:attrName>
                                        </p:attrNameLst>
                                      </p:cBhvr>
                                      <p:rCtr x="0" y="12500"/>
                                    </p:animMotion>
                                  </p:childTnLst>
                                </p:cTn>
                              </p:par>
                              <p:par>
                                <p:cTn id="9" presetID="42" presetClass="path" presetSubtype="0" accel="50000" decel="50000" fill="hold" grpId="0" nodeType="withEffect">
                                  <p:stCondLst>
                                    <p:cond delay="0"/>
                                  </p:stCondLst>
                                  <p:childTnLst>
                                    <p:animMotion origin="layout" path="M 4.375E-6 3.7037E-7 L 4.375E-6 0.25 " pathEditMode="relative" rAng="0" ptsTypes="AA">
                                      <p:cBhvr>
                                        <p:cTn id="10" dur="2000" fill="hold"/>
                                        <p:tgtEl>
                                          <p:spTgt spid="21"/>
                                        </p:tgtEl>
                                        <p:attrNameLst>
                                          <p:attrName>ppt_x</p:attrName>
                                          <p:attrName>ppt_y</p:attrName>
                                        </p:attrNameLst>
                                      </p:cBhvr>
                                      <p:rCtr x="0" y="12500"/>
                                    </p:animMotion>
                                  </p:childTnLst>
                                </p:cTn>
                              </p:par>
                              <p:par>
                                <p:cTn id="11" presetID="42" presetClass="path" presetSubtype="0" accel="50000" decel="50000" fill="hold" grpId="0" nodeType="withEffect">
                                  <p:stCondLst>
                                    <p:cond delay="0"/>
                                  </p:stCondLst>
                                  <p:childTnLst>
                                    <p:animMotion origin="layout" path="M 1.11022E-16 -1.11111E-6 L 1.11022E-16 0.25 " pathEditMode="relative" rAng="0" ptsTypes="AA">
                                      <p:cBhvr>
                                        <p:cTn id="12" dur="2000" fill="hold"/>
                                        <p:tgtEl>
                                          <p:spTgt spid="32"/>
                                        </p:tgtEl>
                                        <p:attrNameLst>
                                          <p:attrName>ppt_x</p:attrName>
                                          <p:attrName>ppt_y</p:attrName>
                                        </p:attrNameLst>
                                      </p:cBhvr>
                                      <p:rCtr x="0" y="12500"/>
                                    </p:animMotion>
                                  </p:childTnLst>
                                </p:cTn>
                              </p:par>
                              <p:par>
                                <p:cTn id="13" presetID="42" presetClass="path" presetSubtype="0" accel="50000" decel="50000" fill="hold" grpId="0" nodeType="withEffect">
                                  <p:stCondLst>
                                    <p:cond delay="0"/>
                                  </p:stCondLst>
                                  <p:childTnLst>
                                    <p:animMotion origin="layout" path="M 6.25E-7 4.07407E-6 L 6.25E-7 0.25 " pathEditMode="relative" rAng="0" ptsTypes="AA">
                                      <p:cBhvr>
                                        <p:cTn id="14" dur="2000" fill="hold"/>
                                        <p:tgtEl>
                                          <p:spTgt spid="33"/>
                                        </p:tgtEl>
                                        <p:attrNameLst>
                                          <p:attrName>ppt_x</p:attrName>
                                          <p:attrName>ppt_y</p:attrName>
                                        </p:attrNameLst>
                                      </p:cBhvr>
                                      <p:rCtr x="0" y="12500"/>
                                    </p:animMotion>
                                  </p:childTnLst>
                                </p:cTn>
                              </p:par>
                              <p:par>
                                <p:cTn id="15" presetID="42" presetClass="path" presetSubtype="0" accel="50000" decel="50000" fill="hold" grpId="0" nodeType="withEffect">
                                  <p:stCondLst>
                                    <p:cond delay="0"/>
                                  </p:stCondLst>
                                  <p:childTnLst>
                                    <p:animMotion origin="layout" path="M -2.91667E-6 2.59259E-6 L -2.91667E-6 0.25 " pathEditMode="relative" rAng="0" ptsTypes="AA">
                                      <p:cBhvr>
                                        <p:cTn id="16" dur="2000" fill="hold"/>
                                        <p:tgtEl>
                                          <p:spTgt spid="34"/>
                                        </p:tgtEl>
                                        <p:attrNameLst>
                                          <p:attrName>ppt_x</p:attrName>
                                          <p:attrName>ppt_y</p:attrName>
                                        </p:attrNameLst>
                                      </p:cBhvr>
                                      <p:rCtr x="0" y="12500"/>
                                    </p:animMotion>
                                  </p:childTnLst>
                                </p:cTn>
                              </p:par>
                              <p:par>
                                <p:cTn id="17" presetID="42" presetClass="path" presetSubtype="0" accel="50000" decel="50000" fill="hold" grpId="0" nodeType="withEffect">
                                  <p:stCondLst>
                                    <p:cond delay="0"/>
                                  </p:stCondLst>
                                  <p:childTnLst>
                                    <p:animMotion origin="layout" path="M -4.375E-6 3.7037E-6 L -4.375E-6 0.25 " pathEditMode="relative" rAng="0" ptsTypes="AA">
                                      <p:cBhvr>
                                        <p:cTn id="18" dur="2000" fill="hold"/>
                                        <p:tgtEl>
                                          <p:spTgt spid="35"/>
                                        </p:tgtEl>
                                        <p:attrNameLst>
                                          <p:attrName>ppt_x</p:attrName>
                                          <p:attrName>ppt_y</p:attrName>
                                        </p:attrNameLst>
                                      </p:cBhvr>
                                      <p:rCtr x="0" y="12500"/>
                                    </p:animMotion>
                                  </p:childTnLst>
                                </p:cTn>
                              </p:par>
                              <p:par>
                                <p:cTn id="19" presetID="42" presetClass="path" presetSubtype="0" accel="50000" decel="50000" fill="hold" grpId="0" nodeType="withEffect">
                                  <p:stCondLst>
                                    <p:cond delay="0"/>
                                  </p:stCondLst>
                                  <p:childTnLst>
                                    <p:animMotion origin="layout" path="M 4.16667E-6 1.48148E-6 L 4.16667E-6 0.25 " pathEditMode="relative" rAng="0" ptsTypes="AA">
                                      <p:cBhvr>
                                        <p:cTn id="20" dur="2000" fill="hold"/>
                                        <p:tgtEl>
                                          <p:spTgt spid="36"/>
                                        </p:tgtEl>
                                        <p:attrNameLst>
                                          <p:attrName>ppt_x</p:attrName>
                                          <p:attrName>ppt_y</p:attrName>
                                        </p:attrNameLst>
                                      </p:cBhvr>
                                      <p:rCtr x="0" y="12500"/>
                                    </p:animMotion>
                                  </p:childTnLst>
                                </p:cTn>
                              </p:par>
                              <p:par>
                                <p:cTn id="21" presetID="42" presetClass="path" presetSubtype="0" accel="50000" decel="50000" fill="hold" grpId="0" nodeType="withEffect">
                                  <p:stCondLst>
                                    <p:cond delay="0"/>
                                  </p:stCondLst>
                                  <p:childTnLst>
                                    <p:animMotion origin="layout" path="M -8.33333E-7 4.81481E-6 L -8.33333E-7 0.25 " pathEditMode="relative" rAng="0" ptsTypes="AA">
                                      <p:cBhvr>
                                        <p:cTn id="22" dur="2000" fill="hold"/>
                                        <p:tgtEl>
                                          <p:spTgt spid="37"/>
                                        </p:tgtEl>
                                        <p:attrNameLst>
                                          <p:attrName>ppt_x</p:attrName>
                                          <p:attrName>ppt_y</p:attrName>
                                        </p:attrNameLst>
                                      </p:cBhvr>
                                      <p:rCtr x="0" y="12500"/>
                                    </p:animMotion>
                                  </p:childTnLst>
                                </p:cTn>
                              </p:par>
                              <p:par>
                                <p:cTn id="23" presetID="42" presetClass="path" presetSubtype="0" accel="50000" decel="50000" fill="hold" grpId="0" nodeType="withEffect">
                                  <p:stCondLst>
                                    <p:cond delay="0"/>
                                  </p:stCondLst>
                                  <p:childTnLst>
                                    <p:animMotion origin="layout" path="M 3.75E-6 -1.11111E-6 L 3.75E-6 0.25 " pathEditMode="relative" rAng="0" ptsTypes="AA">
                                      <p:cBhvr>
                                        <p:cTn id="24" dur="2000" fill="hold"/>
                                        <p:tgtEl>
                                          <p:spTgt spid="38"/>
                                        </p:tgtEl>
                                        <p:attrNameLst>
                                          <p:attrName>ppt_x</p:attrName>
                                          <p:attrName>ppt_y</p:attrName>
                                        </p:attrNameLst>
                                      </p:cBhvr>
                                      <p:rCtr x="0" y="12500"/>
                                    </p:animMotion>
                                  </p:childTnLst>
                                </p:cTn>
                              </p:par>
                              <p:par>
                                <p:cTn id="25" presetID="42" presetClass="path" presetSubtype="0" accel="50000" decel="50000" fill="hold" grpId="0" nodeType="withEffect">
                                  <p:stCondLst>
                                    <p:cond delay="0"/>
                                  </p:stCondLst>
                                  <p:childTnLst>
                                    <p:animMotion origin="layout" path="M 4.375E-6 4.07407E-6 L 4.375E-6 0.25 " pathEditMode="relative" rAng="0" ptsTypes="AA">
                                      <p:cBhvr>
                                        <p:cTn id="26" dur="2000" fill="hold"/>
                                        <p:tgtEl>
                                          <p:spTgt spid="39"/>
                                        </p:tgtEl>
                                        <p:attrNameLst>
                                          <p:attrName>ppt_x</p:attrName>
                                          <p:attrName>ppt_y</p:attrName>
                                        </p:attrNameLst>
                                      </p:cBhvr>
                                      <p:rCtr x="0" y="12500"/>
                                    </p:animMotion>
                                  </p:childTnLst>
                                </p:cTn>
                              </p:par>
                              <p:par>
                                <p:cTn id="27" presetID="42" presetClass="path" presetSubtype="0" accel="50000" decel="50000" fill="hold" grpId="0" nodeType="withEffect">
                                  <p:stCondLst>
                                    <p:cond delay="0"/>
                                  </p:stCondLst>
                                  <p:childTnLst>
                                    <p:animMotion origin="layout" path="M 8.33333E-7 2.59259E-6 L 8.33333E-7 0.25 " pathEditMode="relative" rAng="0" ptsTypes="AA">
                                      <p:cBhvr>
                                        <p:cTn id="28" dur="2000" fill="hold"/>
                                        <p:tgtEl>
                                          <p:spTgt spid="40"/>
                                        </p:tgtEl>
                                        <p:attrNameLst>
                                          <p:attrName>ppt_x</p:attrName>
                                          <p:attrName>ppt_y</p:attrName>
                                        </p:attrNameLst>
                                      </p:cBhvr>
                                      <p:rCtr x="0" y="12500"/>
                                    </p:animMotion>
                                  </p:childTnLst>
                                </p:cTn>
                              </p:par>
                              <p:par>
                                <p:cTn id="29" presetID="42" presetClass="path" presetSubtype="0" accel="50000" decel="50000" fill="hold" grpId="0" nodeType="withEffect">
                                  <p:stCondLst>
                                    <p:cond delay="0"/>
                                  </p:stCondLst>
                                  <p:childTnLst>
                                    <p:animMotion origin="layout" path="M -6.25E-7 3.7037E-6 L -6.25E-7 0.25 " pathEditMode="relative" rAng="0" ptsTypes="AA">
                                      <p:cBhvr>
                                        <p:cTn id="30" dur="2000" fill="hold"/>
                                        <p:tgtEl>
                                          <p:spTgt spid="41"/>
                                        </p:tgtEl>
                                        <p:attrNameLst>
                                          <p:attrName>ppt_x</p:attrName>
                                          <p:attrName>ppt_y</p:attrName>
                                        </p:attrNameLst>
                                      </p:cBhvr>
                                      <p:rCtr x="0" y="12500"/>
                                    </p:animMotion>
                                  </p:childTnLst>
                                </p:cTn>
                              </p:par>
                              <p:par>
                                <p:cTn id="31" presetID="42" presetClass="path" presetSubtype="0" accel="50000" decel="50000" fill="hold" grpId="0" nodeType="withEffect">
                                  <p:stCondLst>
                                    <p:cond delay="0"/>
                                  </p:stCondLst>
                                  <p:childTnLst>
                                    <p:animMotion origin="layout" path="M -2.08333E-6 1.48148E-6 L -2.08333E-6 0.25 " pathEditMode="relative" rAng="0" ptsTypes="AA">
                                      <p:cBhvr>
                                        <p:cTn id="32" dur="2000" fill="hold"/>
                                        <p:tgtEl>
                                          <p:spTgt spid="42"/>
                                        </p:tgtEl>
                                        <p:attrNameLst>
                                          <p:attrName>ppt_x</p:attrName>
                                          <p:attrName>ppt_y</p:attrName>
                                        </p:attrNameLst>
                                      </p:cBhvr>
                                      <p:rCtr x="0" y="12500"/>
                                    </p:animMotion>
                                  </p:childTnLst>
                                </p:cTn>
                              </p:par>
                              <p:par>
                                <p:cTn id="33" presetID="42" presetClass="path" presetSubtype="0" accel="50000" decel="50000" fill="hold" grpId="0" nodeType="withEffect">
                                  <p:stCondLst>
                                    <p:cond delay="0"/>
                                  </p:stCondLst>
                                  <p:childTnLst>
                                    <p:animMotion origin="layout" path="M 2.91667E-6 4.81481E-6 L 2.91667E-6 0.25 " pathEditMode="relative" rAng="0" ptsTypes="AA">
                                      <p:cBhvr>
                                        <p:cTn id="34" dur="2000" fill="hold"/>
                                        <p:tgtEl>
                                          <p:spTgt spid="43"/>
                                        </p:tgtEl>
                                        <p:attrNameLst>
                                          <p:attrName>ppt_x</p:attrName>
                                          <p:attrName>ppt_y</p:attrName>
                                        </p:attrNameLst>
                                      </p:cBhvr>
                                      <p:rCtr x="0" y="12500"/>
                                    </p:animMotion>
                                  </p:childTnLst>
                                </p:cTn>
                              </p:par>
                              <p:par>
                                <p:cTn id="35" presetID="42" presetClass="path" presetSubtype="0" accel="50000" decel="50000" fill="hold" grpId="0" nodeType="withEffect">
                                  <p:stCondLst>
                                    <p:cond delay="0"/>
                                  </p:stCondLst>
                                  <p:childTnLst>
                                    <p:animMotion origin="layout" path="M -4.79167E-6 -3.7037E-7 L -4.79167E-6 0.25 " pathEditMode="relative" rAng="0" ptsTypes="AA">
                                      <p:cBhvr>
                                        <p:cTn id="36" dur="2000" fill="hold"/>
                                        <p:tgtEl>
                                          <p:spTgt spid="45"/>
                                        </p:tgtEl>
                                        <p:attrNameLst>
                                          <p:attrName>ppt_x</p:attrName>
                                          <p:attrName>ppt_y</p:attrName>
                                        </p:attrNameLst>
                                      </p:cBhvr>
                                      <p:rCtr x="0" y="12500"/>
                                    </p:animMotion>
                                  </p:childTnLst>
                                </p:cTn>
                              </p:par>
                              <p:par>
                                <p:cTn id="37" presetID="42" presetClass="path" presetSubtype="0" accel="50000" decel="50000" fill="hold" grpId="0" nodeType="withEffect">
                                  <p:stCondLst>
                                    <p:cond delay="0"/>
                                  </p:stCondLst>
                                  <p:childTnLst>
                                    <p:animMotion origin="layout" path="M -4.16667E-6 4.81481E-6 L -4.16667E-6 0.25 " pathEditMode="relative" rAng="0" ptsTypes="AA">
                                      <p:cBhvr>
                                        <p:cTn id="38" dur="2000" fill="hold"/>
                                        <p:tgtEl>
                                          <p:spTgt spid="46"/>
                                        </p:tgtEl>
                                        <p:attrNameLst>
                                          <p:attrName>ppt_x</p:attrName>
                                          <p:attrName>ppt_y</p:attrName>
                                        </p:attrNameLst>
                                      </p:cBhvr>
                                      <p:rCtr x="0" y="12500"/>
                                    </p:animMotion>
                                  </p:childTnLst>
                                </p:cTn>
                              </p:par>
                              <p:par>
                                <p:cTn id="39" presetID="42" presetClass="path" presetSubtype="0" accel="50000" decel="50000" fill="hold" grpId="0" nodeType="withEffect">
                                  <p:stCondLst>
                                    <p:cond delay="0"/>
                                  </p:stCondLst>
                                  <p:childTnLst>
                                    <p:animMotion origin="layout" path="M 2.29167E-6 3.33333E-6 L 2.29167E-6 0.25 " pathEditMode="relative" rAng="0" ptsTypes="AA">
                                      <p:cBhvr>
                                        <p:cTn id="40" dur="2000" fill="hold"/>
                                        <p:tgtEl>
                                          <p:spTgt spid="47"/>
                                        </p:tgtEl>
                                        <p:attrNameLst>
                                          <p:attrName>ppt_x</p:attrName>
                                          <p:attrName>ppt_y</p:attrName>
                                        </p:attrNameLst>
                                      </p:cBhvr>
                                      <p:rCtr x="0" y="12500"/>
                                    </p:animMotion>
                                  </p:childTnLst>
                                </p:cTn>
                              </p:par>
                              <p:par>
                                <p:cTn id="41" presetID="42" presetClass="path" presetSubtype="0" accel="50000" decel="50000" fill="hold" grpId="0" nodeType="withEffect">
                                  <p:stCondLst>
                                    <p:cond delay="0"/>
                                  </p:stCondLst>
                                  <p:childTnLst>
                                    <p:animMotion origin="layout" path="M 8.33333E-7 4.44444E-6 L 8.33333E-7 0.25 " pathEditMode="relative" rAng="0" ptsTypes="AA">
                                      <p:cBhvr>
                                        <p:cTn id="42" dur="2000" fill="hold"/>
                                        <p:tgtEl>
                                          <p:spTgt spid="49"/>
                                        </p:tgtEl>
                                        <p:attrNameLst>
                                          <p:attrName>ppt_x</p:attrName>
                                          <p:attrName>ppt_y</p:attrName>
                                        </p:attrNameLst>
                                      </p:cBhvr>
                                      <p:rCtr x="0" y="12500"/>
                                    </p:animMotion>
                                  </p:childTnLst>
                                </p:cTn>
                              </p:par>
                              <p:par>
                                <p:cTn id="43" presetID="42" presetClass="path" presetSubtype="0" accel="50000" decel="50000" fill="hold" grpId="0" nodeType="withEffect">
                                  <p:stCondLst>
                                    <p:cond delay="0"/>
                                  </p:stCondLst>
                                  <p:childTnLst>
                                    <p:animMotion origin="layout" path="M -6.25E-7 2.22222E-6 L -6.25E-7 0.25 " pathEditMode="relative" rAng="0" ptsTypes="AA">
                                      <p:cBhvr>
                                        <p:cTn id="44" dur="2000" fill="hold"/>
                                        <p:tgtEl>
                                          <p:spTgt spid="51"/>
                                        </p:tgtEl>
                                        <p:attrNameLst>
                                          <p:attrName>ppt_x</p:attrName>
                                          <p:attrName>ppt_y</p:attrName>
                                        </p:attrNameLst>
                                      </p:cBhvr>
                                      <p:rCtr x="0" y="12500"/>
                                    </p:animMotion>
                                  </p:childTnLst>
                                </p:cTn>
                              </p:par>
                              <p:par>
                                <p:cTn id="45" presetID="42" presetClass="path" presetSubtype="0" accel="50000" decel="50000" fill="hold" grpId="0" nodeType="withEffect">
                                  <p:stCondLst>
                                    <p:cond delay="0"/>
                                  </p:stCondLst>
                                  <p:childTnLst>
                                    <p:animMotion origin="layout" path="M 4.375E-6 -4.44444E-6 L 4.375E-6 0.25 " pathEditMode="relative" rAng="0" ptsTypes="AA">
                                      <p:cBhvr>
                                        <p:cTn id="46" dur="2000" fill="hold"/>
                                        <p:tgtEl>
                                          <p:spTgt spid="52"/>
                                        </p:tgtEl>
                                        <p:attrNameLst>
                                          <p:attrName>ppt_x</p:attrName>
                                          <p:attrName>ppt_y</p:attrName>
                                        </p:attrNameLst>
                                      </p:cBhvr>
                                      <p:rCtr x="0" y="12500"/>
                                    </p:animMotion>
                                  </p:childTnLst>
                                </p:cTn>
                              </p:par>
                              <p:par>
                                <p:cTn id="47" presetID="42" presetClass="path" presetSubtype="0" accel="50000" decel="50000" fill="hold" grpId="0" nodeType="withEffect">
                                  <p:stCondLst>
                                    <p:cond delay="0"/>
                                  </p:stCondLst>
                                  <p:childTnLst>
                                    <p:animMotion origin="layout" path="M -1.04167E-6 3.7037E-7 L -1.04167E-6 0.25 " pathEditMode="relative" rAng="0" ptsTypes="AA">
                                      <p:cBhvr>
                                        <p:cTn id="48" dur="2000" fill="hold"/>
                                        <p:tgtEl>
                                          <p:spTgt spid="53"/>
                                        </p:tgtEl>
                                        <p:attrNameLst>
                                          <p:attrName>ppt_x</p:attrName>
                                          <p:attrName>ppt_y</p:attrName>
                                        </p:attrNameLst>
                                      </p:cBhvr>
                                      <p:rCtr x="0" y="12500"/>
                                    </p:animMotion>
                                  </p:childTnLst>
                                </p:cTn>
                              </p:par>
                              <p:par>
                                <p:cTn id="49" presetID="42" presetClass="path" presetSubtype="0" accel="50000" decel="50000" fill="hold" grpId="0" nodeType="withEffect">
                                  <p:stCondLst>
                                    <p:cond delay="0"/>
                                  </p:stCondLst>
                                  <p:childTnLst>
                                    <p:animMotion origin="layout" path="M 2.29167E-6 1.48148E-6 L 2.29167E-6 0.25 " pathEditMode="relative" rAng="0" ptsTypes="AA">
                                      <p:cBhvr>
                                        <p:cTn id="50" dur="2000" fill="hold"/>
                                        <p:tgtEl>
                                          <p:spTgt spid="57"/>
                                        </p:tgtEl>
                                        <p:attrNameLst>
                                          <p:attrName>ppt_x</p:attrName>
                                          <p:attrName>ppt_y</p:attrName>
                                        </p:attrNameLst>
                                      </p:cBhvr>
                                      <p:rCtr x="0" y="12500"/>
                                    </p:animMotion>
                                  </p:childTnLst>
                                </p:cTn>
                              </p:par>
                              <p:par>
                                <p:cTn id="51" presetID="42" presetClass="path" presetSubtype="0" accel="50000" decel="50000" fill="hold" grpId="0" nodeType="withEffect">
                                  <p:stCondLst>
                                    <p:cond delay="0"/>
                                  </p:stCondLst>
                                  <p:childTnLst>
                                    <p:animMotion origin="layout" path="M 1.875E-6 -4.81481E-6 L 1.875E-6 0.25 " pathEditMode="relative" rAng="0" ptsTypes="AA">
                                      <p:cBhvr>
                                        <p:cTn id="52" dur="2000" fill="hold"/>
                                        <p:tgtEl>
                                          <p:spTgt spid="58"/>
                                        </p:tgtEl>
                                        <p:attrNameLst>
                                          <p:attrName>ppt_x</p:attrName>
                                          <p:attrName>ppt_y</p:attrName>
                                        </p:attrNameLst>
                                      </p:cBhvr>
                                      <p:rCtr x="0" y="12500"/>
                                    </p:animMotion>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par>
                                <p:cTn id="82" presetID="10" presetClass="entr" presetSubtype="0"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42"/>
                                        </p:tgtEl>
                                        <p:attrNameLst>
                                          <p:attrName>style.visibility</p:attrName>
                                        </p:attrNameLst>
                                      </p:cBhvr>
                                      <p:to>
                                        <p:strVal val="visible"/>
                                      </p:to>
                                    </p:set>
                                    <p:animEffect transition="in" filter="fade">
                                      <p:cBhvr>
                                        <p:cTn id="98" dur="500"/>
                                        <p:tgtEl>
                                          <p:spTgt spid="1042"/>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10"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0" grpId="0"/>
      <p:bldP spid="24" grpId="0" animBg="1"/>
      <p:bldP spid="26" grpId="0" animBg="1"/>
      <p:bldP spid="19" grpId="0" animBg="1"/>
      <p:bldP spid="20" grpId="0" animBg="1"/>
      <p:bldP spid="21" grpId="0" animBg="1"/>
      <p:bldP spid="3"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9" grpId="0" animBg="1"/>
      <p:bldP spid="51" grpId="0" animBg="1"/>
      <p:bldP spid="52" grpId="0" animBg="1"/>
      <p:bldP spid="53" grpId="0"/>
      <p:bldP spid="57" grpId="0" animBg="1"/>
      <p:bldP spid="58" grpId="0" animBg="1"/>
    </p:bldLst>
  </p:timing>
</p:sld>
</file>

<file path=ppt/slides/slide2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nb-NO"/>
              <a:t>Knowledge Check</a:t>
            </a:r>
          </a:p>
        </p:txBody>
      </p:sp>
      <p:graphicFrame>
        <p:nvGraphicFramePr>
          <p:cNvPr id="10" name="Content Placeholder 9">
            <a:extLst>
              <a:ext uri="{FF2B5EF4-FFF2-40B4-BE49-F238E27FC236}">
                <a16:creationId xmlns:a16="http://schemas.microsoft.com/office/drawing/2014/main" id="{6C55BC45-FDFF-46F3-B856-7394B776E51C}"/>
              </a:ext>
            </a:extLst>
          </p:cNvPr>
          <p:cNvGraphicFramePr>
            <a:graphicFrameLocks noGrp="1"/>
          </p:cNvGraphicFramePr>
          <p:nvPr>
            <p:ph sz="quarter" idx="13"/>
            <p:extLst>
              <p:ext uri="{D42A27DB-BD31-4B8C-83A1-F6EECF244321}">
                <p14:modId xmlns:p14="http://schemas.microsoft.com/office/powerpoint/2010/main" val="305220345"/>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0054CB2A-5B6B-4CBF-AC07-1C9ACE867945}"/>
              </a:ext>
            </a:extLst>
          </p:cNvPr>
          <p:cNvSpPr/>
          <p:nvPr/>
        </p:nvSpPr>
        <p:spPr>
          <a:xfrm>
            <a:off x="655638" y="1317282"/>
            <a:ext cx="10880725" cy="4873451"/>
          </a:xfrm>
          <a:prstGeom prst="rect">
            <a:avLst/>
          </a:prstGeom>
        </p:spPr>
        <p:txBody>
          <a:bodyPr/>
          <a:lstStyle/>
          <a:p>
            <a:pPr lvl="0">
              <a:buChar char="•"/>
            </a:pPr>
            <a:endParaRPr lang="nb-NO" dirty="0"/>
          </a:p>
        </p:txBody>
      </p:sp>
    </p:spTree>
    <p:extLst>
      <p:ext uri="{BB962C8B-B14F-4D97-AF65-F5344CB8AC3E}">
        <p14:creationId xmlns:p14="http://schemas.microsoft.com/office/powerpoint/2010/main" val="92481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FA491922-DD88-429B-AA8B-0F122DA17A1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5D4EB3A8-F864-4FD3-9EA3-BBC341536D6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BAEDD3A4-16C6-4069-90A7-F0906D00B6D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729C1193-9A2D-4709-B55A-F95E4964BE9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D79BB948-5D28-44C6-8841-15D29BEB1CD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BBF0BA12-D9D4-4D2F-9776-75FBD6C9389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5320" y="630936"/>
            <a:ext cx="3114650" cy="5596826"/>
          </a:xfrm>
        </p:spPr>
        <p:txBody>
          <a:bodyPr/>
          <a:lstStyle/>
          <a:p>
            <a:r>
              <a:rPr lang="en-US" dirty="0"/>
              <a:t>Summary</a:t>
            </a:r>
          </a:p>
        </p:txBody>
      </p:sp>
      <p:sp>
        <p:nvSpPr>
          <p:cNvPr id="4" name="Text Placeholder 3">
            <a:extLst>
              <a:ext uri="{FF2B5EF4-FFF2-40B4-BE49-F238E27FC236}">
                <a16:creationId xmlns:a16="http://schemas.microsoft.com/office/drawing/2014/main" id="{31FDEC5D-78F2-416D-A7E3-39558CEC24FE}"/>
              </a:ext>
            </a:extLst>
          </p:cNvPr>
          <p:cNvSpPr>
            <a:spLocks noGrp="1"/>
          </p:cNvSpPr>
          <p:nvPr>
            <p:ph type="body" sz="quarter" idx="10"/>
          </p:nvPr>
        </p:nvSpPr>
        <p:spPr>
          <a:xfrm>
            <a:off x="5008563" y="630238"/>
            <a:ext cx="6527800" cy="5597525"/>
          </a:xfrm>
        </p:spPr>
        <p:txBody>
          <a:bodyPr/>
          <a:lstStyle/>
          <a:p>
            <a:pPr lvl="0"/>
            <a:r>
              <a:rPr lang="en-IN" dirty="0"/>
              <a:t>In this lesson, you learned about:</a:t>
            </a:r>
            <a:endParaRPr lang="nb-NO" dirty="0"/>
          </a:p>
          <a:p>
            <a:pPr lvl="1"/>
            <a:r>
              <a:rPr lang="en-IN" dirty="0"/>
              <a:t>What aspects to consider when creating site collections </a:t>
            </a:r>
            <a:endParaRPr lang="nb-NO" dirty="0"/>
          </a:p>
          <a:p>
            <a:pPr lvl="1"/>
            <a:r>
              <a:rPr lang="en-IN" dirty="0"/>
              <a:t>What to consider when planning architecture and governance for site collections</a:t>
            </a:r>
            <a:endParaRPr lang="nb-NO" dirty="0"/>
          </a:p>
          <a:p>
            <a:pPr lvl="1"/>
            <a:r>
              <a:rPr lang="nb-NO" dirty="0"/>
              <a:t>What to consider when determining the creation of a Team site or a communication site</a:t>
            </a:r>
          </a:p>
          <a:p>
            <a:pPr lvl="1"/>
            <a:r>
              <a:rPr lang="nb-NO" dirty="0"/>
              <a:t>Guidance and key factors to consider when creating hub sites verses subsites</a:t>
            </a:r>
          </a:p>
          <a:p>
            <a:pPr lvl="1"/>
            <a:r>
              <a:rPr lang="nb-NO" dirty="0"/>
              <a:t>SharePoint Home Sites</a:t>
            </a:r>
          </a:p>
          <a:p>
            <a:endParaRPr lang="en-US" dirty="0"/>
          </a:p>
        </p:txBody>
      </p:sp>
    </p:spTree>
    <p:extLst>
      <p:ext uri="{BB962C8B-B14F-4D97-AF65-F5344CB8AC3E}">
        <p14:creationId xmlns:p14="http://schemas.microsoft.com/office/powerpoint/2010/main" val="2990495994"/>
      </p:ext>
    </p:extLst>
  </p:cSld>
  <p:clrMapOvr>
    <a:masterClrMapping/>
  </p:clrMapOvr>
  <p:transition>
    <p:fade/>
  </p:transition>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9C7E-690B-4BB2-BD39-02B1E6EE3BD1}"/>
              </a:ext>
            </a:extLst>
          </p:cNvPr>
          <p:cNvSpPr>
            <a:spLocks noGrp="1"/>
          </p:cNvSpPr>
          <p:nvPr>
            <p:ph type="title"/>
          </p:nvPr>
        </p:nvSpPr>
        <p:spPr/>
        <p:txBody>
          <a:bodyPr/>
          <a:lstStyle/>
          <a:p>
            <a:r>
              <a:rPr lang="en-US" dirty="0"/>
              <a:t>Lab M4L1 </a:t>
            </a:r>
          </a:p>
        </p:txBody>
      </p:sp>
      <p:sp>
        <p:nvSpPr>
          <p:cNvPr id="3" name="Text Placeholder 2">
            <a:extLst>
              <a:ext uri="{FF2B5EF4-FFF2-40B4-BE49-F238E27FC236}">
                <a16:creationId xmlns:a16="http://schemas.microsoft.com/office/drawing/2014/main" id="{8CB92759-20D8-43DC-B06C-4BD55AC5C22C}"/>
              </a:ext>
            </a:extLst>
          </p:cNvPr>
          <p:cNvSpPr>
            <a:spLocks noGrp="1"/>
          </p:cNvSpPr>
          <p:nvPr>
            <p:ph type="body" sz="quarter" idx="10"/>
          </p:nvPr>
        </p:nvSpPr>
        <p:spPr/>
        <p:txBody>
          <a:bodyPr/>
          <a:lstStyle/>
          <a:p>
            <a:pPr algn="l"/>
            <a:r>
              <a:rPr lang="en-US" b="0" i="0">
                <a:solidFill>
                  <a:srgbClr val="000000"/>
                </a:solidFill>
                <a:effectLst/>
                <a:latin typeface="Segoe UI" panose="020B0502040204020203" pitchFamily="34" charset="0"/>
              </a:rPr>
              <a:t>Exercise 2 - Hub Site Administration</a:t>
            </a:r>
          </a:p>
        </p:txBody>
      </p:sp>
    </p:spTree>
    <p:extLst>
      <p:ext uri="{BB962C8B-B14F-4D97-AF65-F5344CB8AC3E}">
        <p14:creationId xmlns:p14="http://schemas.microsoft.com/office/powerpoint/2010/main" val="2762207232"/>
      </p:ext>
    </p:extLst>
  </p:cSld>
  <p:clrMapOvr>
    <a:masterClrMapping/>
  </p:clrMapOvr>
</p:sld>
</file>

<file path=ppt/slides/slide28.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429329"/>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BB46C0C-E94D-4EF0-9159-3CE688CF0532}"/>
              </a:ext>
            </a:extLst>
          </p:cNvPr>
          <p:cNvSpPr>
            <a:spLocks noGrp="1"/>
          </p:cNvSpPr>
          <p:nvPr>
            <p:ph type="body" sz="quarter" idx="11"/>
          </p:nvPr>
        </p:nvSpPr>
        <p:spPr>
          <a:xfrm>
            <a:off x="5008563" y="630238"/>
            <a:ext cx="6527800" cy="5597524"/>
          </a:xfrm>
        </p:spPr>
        <p:txBody>
          <a:bodyPr/>
          <a:lstStyle/>
          <a:p>
            <a:pPr marL="0" lvl="0" indent="0">
              <a:buNone/>
            </a:pPr>
            <a:r>
              <a:rPr lang="en-IN" dirty="0"/>
              <a:t>After completing this lesson, you will be able to:</a:t>
            </a:r>
            <a:endParaRPr lang="nb-NO" dirty="0"/>
          </a:p>
          <a:p>
            <a:pPr lvl="1"/>
            <a:r>
              <a:rPr lang="en-IN" dirty="0"/>
              <a:t>Understand what aspects to consider when creating site collections </a:t>
            </a:r>
            <a:endParaRPr lang="nb-NO" dirty="0"/>
          </a:p>
          <a:p>
            <a:pPr lvl="1"/>
            <a:r>
              <a:rPr lang="en-IN" dirty="0"/>
              <a:t>Understand what to consider when planning architecture and governance for site collections</a:t>
            </a:r>
            <a:endParaRPr lang="nb-NO" dirty="0"/>
          </a:p>
          <a:p>
            <a:pPr lvl="1"/>
            <a:r>
              <a:rPr lang="nb-NO" dirty="0"/>
              <a:t>Understand what to consider when determining the creation of a Team site or a Communication site</a:t>
            </a:r>
          </a:p>
          <a:p>
            <a:pPr lvl="1"/>
            <a:r>
              <a:rPr lang="nb-NO" dirty="0"/>
              <a:t>Guidance and key factors to consider when creating Hub sites verses subsites</a:t>
            </a:r>
          </a:p>
          <a:p>
            <a:pPr lvl="1"/>
            <a:r>
              <a:rPr lang="nb-NO" dirty="0"/>
              <a:t>Understand SharePoint Home Sites</a:t>
            </a:r>
          </a:p>
          <a:p>
            <a:endParaRPr lang="en-US" dirty="0"/>
          </a:p>
        </p:txBody>
      </p:sp>
      <p:sp>
        <p:nvSpPr>
          <p:cNvPr id="2" name="Title 1"/>
          <p:cNvSpPr>
            <a:spLocks noGrp="1"/>
          </p:cNvSpPr>
          <p:nvPr>
            <p:ph type="title"/>
          </p:nvPr>
        </p:nvSpPr>
        <p:spPr>
          <a:xfrm>
            <a:off x="655639" y="630238"/>
            <a:ext cx="3152330" cy="5597524"/>
          </a:xfrm>
        </p:spPr>
        <p:txBody>
          <a:bodyPr/>
          <a:lstStyle/>
          <a:p>
            <a:r>
              <a:rPr lang="en-US"/>
              <a:t>Objective</a:t>
            </a:r>
          </a:p>
        </p:txBody>
      </p:sp>
      <p:sp>
        <p:nvSpPr>
          <p:cNvPr id="6" name="Rectangle 5">
            <a:extLst>
              <a:ext uri="{FF2B5EF4-FFF2-40B4-BE49-F238E27FC236}">
                <a16:creationId xmlns:a16="http://schemas.microsoft.com/office/drawing/2014/main" id="{6A673B15-7EDA-4A64-8302-0A77011F01CE}"/>
              </a:ext>
            </a:extLst>
          </p:cNvPr>
          <p:cNvSpPr/>
          <p:nvPr/>
        </p:nvSpPr>
        <p:spPr>
          <a:xfrm>
            <a:off x="269239" y="1189177"/>
            <a:ext cx="11653523" cy="5234772"/>
          </a:xfrm>
          <a:prstGeom prst="rect">
            <a:avLst/>
          </a:prstGeom>
        </p:spPr>
        <p:txBody>
          <a:bodyPr/>
          <a:lstStyle/>
          <a:p>
            <a:pPr lvl="0">
              <a:buChar char="•"/>
            </a:pPr>
            <a:endParaRPr lang="nb-NO" sz="2400" dirty="0">
              <a:latin typeface="+mn-lt"/>
            </a:endParaRPr>
          </a:p>
        </p:txBody>
      </p:sp>
    </p:spTree>
    <p:extLst>
      <p:ext uri="{BB962C8B-B14F-4D97-AF65-F5344CB8AC3E}">
        <p14:creationId xmlns:p14="http://schemas.microsoft.com/office/powerpoint/2010/main" val="1497174906"/>
      </p:ext>
    </p:extLst>
  </p:cSld>
  <p:clrMapOvr>
    <a:masterClrMapping/>
  </p:clrMapOvr>
  <p:transition>
    <p:fade/>
  </p:transition>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0100" y="630237"/>
            <a:ext cx="3116263" cy="5597525"/>
          </a:xfrm>
        </p:spPr>
        <p:txBody>
          <a:bodyPr wrap="square" anchor="ctr">
            <a:normAutofit/>
          </a:bodyPr>
          <a:lstStyle/>
          <a:p>
            <a:r>
              <a:rPr lang="en-US"/>
              <a:t>Considerations for Site Collections</a:t>
            </a:r>
          </a:p>
        </p:txBody>
      </p:sp>
      <p:sp>
        <p:nvSpPr>
          <p:cNvPr id="6" name="Content Placeholder 5">
            <a:extLst>
              <a:ext uri="{FF2B5EF4-FFF2-40B4-BE49-F238E27FC236}">
                <a16:creationId xmlns:a16="http://schemas.microsoft.com/office/drawing/2014/main" id="{36909910-D333-45CD-9A64-80D4A00BAEA5}"/>
              </a:ext>
            </a:extLst>
          </p:cNvPr>
          <p:cNvSpPr>
            <a:spLocks noGrp="1"/>
          </p:cNvSpPr>
          <p:nvPr>
            <p:ph type="body" sz="quarter" idx="10"/>
          </p:nvPr>
        </p:nvSpPr>
        <p:spPr>
          <a:xfrm>
            <a:off x="736881" y="630236"/>
            <a:ext cx="6527800" cy="5597525"/>
          </a:xfrm>
        </p:spPr>
        <p:txBody>
          <a:bodyPr anchor="ctr">
            <a:normAutofit/>
          </a:bodyPr>
          <a:lstStyle/>
          <a:p>
            <a:pPr marL="0" lvl="0" indent="0">
              <a:lnSpc>
                <a:spcPct val="90000"/>
              </a:lnSpc>
              <a:buNone/>
            </a:pPr>
            <a:r>
              <a:rPr lang="en-IN" dirty="0"/>
              <a:t>For site collections, consider the following factors:</a:t>
            </a:r>
            <a:endParaRPr lang="nb-NO" dirty="0"/>
          </a:p>
          <a:p>
            <a:pPr marL="342900" lvl="1" indent="-342900">
              <a:lnSpc>
                <a:spcPct val="90000"/>
              </a:lnSpc>
              <a:buFont typeface="Arial" panose="020B0604020202020204" pitchFamily="34" charset="0"/>
              <a:buChar char="•"/>
            </a:pPr>
            <a:r>
              <a:rPr lang="en-IN" dirty="0"/>
              <a:t>The purpose of the site collection</a:t>
            </a:r>
            <a:endParaRPr lang="nb-NO" dirty="0"/>
          </a:p>
          <a:p>
            <a:pPr marL="342900" lvl="1" indent="-342900">
              <a:lnSpc>
                <a:spcPct val="90000"/>
              </a:lnSpc>
              <a:buFont typeface="Arial" panose="020B0604020202020204" pitchFamily="34" charset="0"/>
              <a:buChar char="•"/>
            </a:pPr>
            <a:r>
              <a:rPr lang="en-IN" dirty="0"/>
              <a:t>The type of content that will be stored in a site collection</a:t>
            </a:r>
            <a:endParaRPr lang="nb-NO" dirty="0"/>
          </a:p>
          <a:p>
            <a:pPr marL="342900" lvl="1" indent="-342900">
              <a:lnSpc>
                <a:spcPct val="90000"/>
              </a:lnSpc>
              <a:buFont typeface="Arial" panose="020B0604020202020204" pitchFamily="34" charset="0"/>
              <a:buChar char="•"/>
            </a:pPr>
            <a:r>
              <a:rPr lang="en-IN" dirty="0"/>
              <a:t>The amount of storage required for each site collection</a:t>
            </a:r>
            <a:endParaRPr lang="nb-NO" dirty="0"/>
          </a:p>
          <a:p>
            <a:pPr marL="342900" lvl="1" indent="-342900">
              <a:lnSpc>
                <a:spcPct val="90000"/>
              </a:lnSpc>
              <a:buFont typeface="Arial" panose="020B0604020202020204" pitchFamily="34" charset="0"/>
              <a:buChar char="•"/>
            </a:pPr>
            <a:r>
              <a:rPr lang="en-IN" dirty="0"/>
              <a:t>Users or groups needing access</a:t>
            </a:r>
            <a:endParaRPr lang="nb-NO" dirty="0"/>
          </a:p>
          <a:p>
            <a:pPr marL="342900" lvl="1" indent="-342900">
              <a:lnSpc>
                <a:spcPct val="90000"/>
              </a:lnSpc>
              <a:buFont typeface="Arial" panose="020B0604020202020204" pitchFamily="34" charset="0"/>
              <a:buChar char="•"/>
            </a:pPr>
            <a:r>
              <a:rPr lang="en-IN" dirty="0"/>
              <a:t>Multi-language support </a:t>
            </a:r>
            <a:endParaRPr lang="nb-NO" dirty="0"/>
          </a:p>
          <a:p>
            <a:pPr marL="342900" lvl="1" indent="-342900">
              <a:lnSpc>
                <a:spcPct val="90000"/>
              </a:lnSpc>
              <a:buFont typeface="Arial" panose="020B0604020202020204" pitchFamily="34" charset="0"/>
              <a:buChar char="•"/>
            </a:pPr>
            <a:r>
              <a:rPr lang="nb-NO" dirty="0"/>
              <a:t>Do you need a modern team site or a communication site</a:t>
            </a:r>
          </a:p>
          <a:p>
            <a:pPr marL="342900" lvl="1" indent="-342900">
              <a:lnSpc>
                <a:spcPct val="90000"/>
              </a:lnSpc>
              <a:buFont typeface="Arial" panose="020B0604020202020204" pitchFamily="34" charset="0"/>
              <a:buChar char="•"/>
            </a:pPr>
            <a:r>
              <a:rPr lang="nb-NO" dirty="0"/>
              <a:t>Does the site collection need to be Microsoft 365 group connected</a:t>
            </a:r>
          </a:p>
          <a:p>
            <a:pPr marL="342900" lvl="1" indent="-342900">
              <a:lnSpc>
                <a:spcPct val="90000"/>
              </a:lnSpc>
              <a:buFont typeface="Arial" panose="020B0604020202020204" pitchFamily="34" charset="0"/>
              <a:buChar char="•"/>
            </a:pPr>
            <a:r>
              <a:rPr lang="nb-NO" dirty="0"/>
              <a:t>Do you need subsite</a:t>
            </a:r>
          </a:p>
        </p:txBody>
      </p:sp>
    </p:spTree>
    <p:extLst>
      <p:ext uri="{BB962C8B-B14F-4D97-AF65-F5344CB8AC3E}">
        <p14:creationId xmlns:p14="http://schemas.microsoft.com/office/powerpoint/2010/main" val="1789333543"/>
      </p:ext>
    </p:extLst>
  </p:cSld>
  <p:clrMapOvr>
    <a:masterClrMapping/>
  </p:clrMapOvr>
  <p:transition>
    <p:fade/>
  </p:transition>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0100" y="630237"/>
            <a:ext cx="3116263" cy="5597525"/>
          </a:xfrm>
        </p:spPr>
        <p:txBody>
          <a:bodyPr wrap="square" anchor="ctr">
            <a:normAutofit/>
          </a:bodyPr>
          <a:lstStyle/>
          <a:p>
            <a:r>
              <a:rPr lang="en-US" dirty="0"/>
              <a:t>Considerations for </a:t>
            </a:r>
            <a:r>
              <a:rPr lang="en-US"/>
              <a:t>Site Collection </a:t>
            </a:r>
            <a:r>
              <a:rPr lang="en-US" dirty="0"/>
              <a:t>Governance</a:t>
            </a:r>
          </a:p>
        </p:txBody>
      </p:sp>
      <p:sp>
        <p:nvSpPr>
          <p:cNvPr id="6" name="Content Placeholder 5">
            <a:extLst>
              <a:ext uri="{FF2B5EF4-FFF2-40B4-BE49-F238E27FC236}">
                <a16:creationId xmlns:a16="http://schemas.microsoft.com/office/drawing/2014/main" id="{A7BCB7AB-AADC-449E-87C7-28A799E1B6E5}"/>
              </a:ext>
            </a:extLst>
          </p:cNvPr>
          <p:cNvSpPr>
            <a:spLocks noGrp="1"/>
          </p:cNvSpPr>
          <p:nvPr>
            <p:ph type="body" sz="quarter" idx="10"/>
          </p:nvPr>
        </p:nvSpPr>
        <p:spPr>
          <a:xfrm>
            <a:off x="736881" y="630236"/>
            <a:ext cx="6527800" cy="5597525"/>
          </a:xfrm>
        </p:spPr>
        <p:txBody>
          <a:bodyPr anchor="ctr">
            <a:normAutofit/>
          </a:bodyPr>
          <a:lstStyle/>
          <a:p>
            <a:pPr marL="0" lvl="0" indent="0">
              <a:buNone/>
            </a:pPr>
            <a:r>
              <a:rPr lang="en-IN" sz="2200" dirty="0"/>
              <a:t>Governance is the set of policies and processes that help organizations achieve their business goals</a:t>
            </a:r>
            <a:endParaRPr lang="nb-NO" sz="2200" dirty="0"/>
          </a:p>
          <a:p>
            <a:pPr marL="0" lvl="0" indent="0">
              <a:buNone/>
            </a:pPr>
            <a:r>
              <a:rPr lang="en-IN" sz="2200" dirty="0"/>
              <a:t>For site collection governance, consider the following factors:</a:t>
            </a:r>
            <a:endParaRPr lang="nb-NO" sz="2200" dirty="0"/>
          </a:p>
          <a:p>
            <a:pPr marL="342900" lvl="1" indent="-342900">
              <a:buFont typeface="Arial" panose="020B0604020202020204" pitchFamily="34" charset="0"/>
              <a:buChar char="•"/>
            </a:pPr>
            <a:r>
              <a:rPr lang="en-IN" sz="2200" dirty="0"/>
              <a:t>Site effectiveness through shared team goals </a:t>
            </a:r>
            <a:endParaRPr lang="nb-NO" sz="2200" dirty="0"/>
          </a:p>
          <a:p>
            <a:pPr marL="342900" lvl="1" indent="-342900">
              <a:buFont typeface="Arial" panose="020B0604020202020204" pitchFamily="34" charset="0"/>
              <a:buChar char="•"/>
            </a:pPr>
            <a:r>
              <a:rPr lang="en-IN" sz="2200" dirty="0"/>
              <a:t>Regulatory requirements for information being stored </a:t>
            </a:r>
            <a:endParaRPr lang="nb-NO" sz="2200" dirty="0"/>
          </a:p>
          <a:p>
            <a:pPr marL="342900" lvl="1" indent="-342900">
              <a:buFont typeface="Arial" panose="020B0604020202020204" pitchFamily="34" charset="0"/>
              <a:buChar char="•"/>
            </a:pPr>
            <a:r>
              <a:rPr lang="en-IN" sz="2200" dirty="0"/>
              <a:t>The type of access control that is required for users </a:t>
            </a:r>
            <a:endParaRPr lang="nb-NO" sz="2200" dirty="0"/>
          </a:p>
          <a:p>
            <a:pPr marL="342900" lvl="1" indent="-342900">
              <a:buFont typeface="Arial" panose="020B0604020202020204" pitchFamily="34" charset="0"/>
              <a:buChar char="•"/>
            </a:pPr>
            <a:r>
              <a:rPr lang="en-IN" sz="2200" dirty="0"/>
              <a:t>External user access </a:t>
            </a:r>
            <a:endParaRPr lang="nb-NO" sz="2200" dirty="0"/>
          </a:p>
          <a:p>
            <a:pPr marL="342900" lvl="1" indent="-342900">
              <a:buFont typeface="Arial" panose="020B0604020202020204" pitchFamily="34" charset="0"/>
              <a:buChar char="•"/>
            </a:pPr>
            <a:r>
              <a:rPr lang="en-IN" sz="2200" dirty="0"/>
              <a:t>The permissions to control who creates child sites </a:t>
            </a:r>
            <a:endParaRPr lang="nb-NO" sz="2200" dirty="0"/>
          </a:p>
          <a:p>
            <a:pPr marL="342900" lvl="1" indent="-342900">
              <a:buFont typeface="Arial" panose="020B0604020202020204" pitchFamily="34" charset="0"/>
              <a:buChar char="•"/>
            </a:pPr>
            <a:r>
              <a:rPr lang="en-IN" sz="2200" dirty="0"/>
              <a:t>Enabled features and functionality at the site collection level and at the site level </a:t>
            </a:r>
            <a:endParaRPr lang="nb-NO" sz="2200" dirty="0"/>
          </a:p>
          <a:p>
            <a:pPr marL="342900" lvl="1" indent="-342900">
              <a:buFont typeface="Arial" panose="020B0604020202020204" pitchFamily="34" charset="0"/>
              <a:buChar char="•"/>
            </a:pPr>
            <a:r>
              <a:rPr lang="en-IN" sz="2200" dirty="0"/>
              <a:t>Permitted customizations</a:t>
            </a:r>
            <a:endParaRPr lang="nb-NO" sz="2200" dirty="0"/>
          </a:p>
          <a:p>
            <a:endParaRPr lang="en-US" sz="2200" dirty="0"/>
          </a:p>
        </p:txBody>
      </p:sp>
    </p:spTree>
    <p:extLst>
      <p:ext uri="{BB962C8B-B14F-4D97-AF65-F5344CB8AC3E}">
        <p14:creationId xmlns:p14="http://schemas.microsoft.com/office/powerpoint/2010/main" val="1949801815"/>
      </p:ext>
    </p:extLst>
  </p:cSld>
  <p:clrMapOvr>
    <a:masterClrMapping/>
  </p:clrMapOvr>
  <p:transition>
    <p:fade/>
  </p:transition>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9" y="320040"/>
            <a:ext cx="6735762" cy="461665"/>
          </a:xfrm>
        </p:spPr>
        <p:txBody>
          <a:bodyPr wrap="square" anchor="t">
            <a:normAutofit/>
          </a:bodyPr>
          <a:lstStyle/>
          <a:p>
            <a:r>
              <a:rPr lang="en-US" sz="2200"/>
              <a:t>When to create a communication sites or a team site</a:t>
            </a:r>
          </a:p>
        </p:txBody>
      </p:sp>
      <p:sp>
        <p:nvSpPr>
          <p:cNvPr id="20" name="Subtitle 2">
            <a:extLst>
              <a:ext uri="{FF2B5EF4-FFF2-40B4-BE49-F238E27FC236}">
                <a16:creationId xmlns:a16="http://schemas.microsoft.com/office/drawing/2014/main" id="{8DAB9C40-52AD-458D-AEA8-E93C07088D48}"/>
              </a:ext>
            </a:extLst>
          </p:cNvPr>
          <p:cNvSpPr>
            <a:spLocks noGrp="1"/>
          </p:cNvSpPr>
          <p:nvPr>
            <p:ph type="subTitle" idx="1"/>
          </p:nvPr>
        </p:nvSpPr>
        <p:spPr>
          <a:xfrm>
            <a:off x="655637" y="786383"/>
            <a:ext cx="6735763" cy="461665"/>
          </a:xfrm>
        </p:spPr>
        <p:txBody>
          <a:bodyPr/>
          <a:lstStyle/>
          <a:p>
            <a:endParaRPr lang="en-US"/>
          </a:p>
        </p:txBody>
      </p:sp>
      <p:pic>
        <p:nvPicPr>
          <p:cNvPr id="16" name="Picture 15" descr="Large skydiving group mid-air">
            <a:extLst>
              <a:ext uri="{FF2B5EF4-FFF2-40B4-BE49-F238E27FC236}">
                <a16:creationId xmlns:a16="http://schemas.microsoft.com/office/drawing/2014/main" id="{BC00BCF3-0064-4CFD-8949-7E82F4A9DC2A}"/>
              </a:ext>
            </a:extLst>
          </p:cNvPr>
          <p:cNvPicPr>
            <a:picLocks noChangeAspect="1"/>
          </p:cNvPicPr>
          <p:nvPr/>
        </p:nvPicPr>
        <p:blipFill rotWithShape="1">
          <a:blip r:embed="rId3"/>
          <a:srcRect l="28417" r="27250"/>
          <a:stretch/>
        </p:blipFill>
        <p:spPr>
          <a:xfrm>
            <a:off x="7620000" y="10"/>
            <a:ext cx="4572000" cy="6857990"/>
          </a:xfrm>
          <a:prstGeom prst="rect">
            <a:avLst/>
          </a:prstGeom>
          <a:noFill/>
          <a:ln>
            <a:noFill/>
            <a:headEnd type="none" w="med" len="med"/>
            <a:tailEnd type="none" w="med" len="med"/>
          </a:ln>
          <a:effectLst/>
        </p:spPr>
      </p:pic>
      <p:sp>
        <p:nvSpPr>
          <p:cNvPr id="6" name="Content Placeholder 5">
            <a:extLst>
              <a:ext uri="{FF2B5EF4-FFF2-40B4-BE49-F238E27FC236}">
                <a16:creationId xmlns:a16="http://schemas.microsoft.com/office/drawing/2014/main" id="{50ABA9DC-8B11-4063-8BDA-3EE574E88F9D}"/>
              </a:ext>
            </a:extLst>
          </p:cNvPr>
          <p:cNvSpPr>
            <a:spLocks noGrp="1"/>
          </p:cNvSpPr>
          <p:nvPr>
            <p:ph type="body" sz="quarter" idx="23"/>
          </p:nvPr>
        </p:nvSpPr>
        <p:spPr>
          <a:xfrm>
            <a:off x="655638" y="1397001"/>
            <a:ext cx="6735761" cy="4851400"/>
          </a:xfrm>
        </p:spPr>
        <p:txBody>
          <a:bodyPr>
            <a:normAutofit/>
          </a:bodyPr>
          <a:lstStyle/>
          <a:p>
            <a:pPr lvl="0">
              <a:lnSpc>
                <a:spcPct val="90000"/>
              </a:lnSpc>
            </a:pPr>
            <a:r>
              <a:rPr lang="nb-NO" sz="2000"/>
              <a:t>Communication sites:</a:t>
            </a:r>
          </a:p>
          <a:p>
            <a:pPr marL="342900" lvl="0" indent="-342900">
              <a:lnSpc>
                <a:spcPct val="90000"/>
              </a:lnSpc>
              <a:buFont typeface="Arial" panose="020B0604020202020204" pitchFamily="34" charset="0"/>
              <a:buChar char="•"/>
            </a:pPr>
            <a:r>
              <a:rPr lang="en-US" sz="2000"/>
              <a:t>Use a communication site to broadcast information out to a broad audience.</a:t>
            </a:r>
          </a:p>
          <a:p>
            <a:pPr marL="342900" lvl="0" indent="-342900">
              <a:lnSpc>
                <a:spcPct val="90000"/>
              </a:lnSpc>
              <a:buFont typeface="Arial" panose="020B0604020202020204" pitchFamily="34" charset="0"/>
              <a:buChar char="•"/>
            </a:pPr>
            <a:r>
              <a:rPr lang="en-US" sz="2000"/>
              <a:t>With a communication site, typically only a small set of members contribute content that is consumed by a much larger audience.</a:t>
            </a:r>
          </a:p>
          <a:p>
            <a:pPr lvl="0">
              <a:lnSpc>
                <a:spcPct val="90000"/>
              </a:lnSpc>
            </a:pPr>
            <a:endParaRPr lang="en-US" sz="2000"/>
          </a:p>
          <a:p>
            <a:pPr lvl="0">
              <a:lnSpc>
                <a:spcPct val="90000"/>
              </a:lnSpc>
            </a:pPr>
            <a:r>
              <a:rPr lang="en-US" sz="2000"/>
              <a:t>Team sites:</a:t>
            </a:r>
          </a:p>
          <a:p>
            <a:pPr marL="342900" lvl="0" indent="-342900">
              <a:lnSpc>
                <a:spcPct val="90000"/>
              </a:lnSpc>
              <a:buFont typeface="Arial" panose="020B0604020202020204" pitchFamily="34" charset="0"/>
              <a:buChar char="•"/>
            </a:pPr>
            <a:r>
              <a:rPr lang="en-US" sz="2000"/>
              <a:t>If you want to collaborate with other members of your team or with others on a specific project, a team site is the better choice. </a:t>
            </a:r>
          </a:p>
          <a:p>
            <a:pPr marL="342900" lvl="0" indent="-342900">
              <a:lnSpc>
                <a:spcPct val="90000"/>
              </a:lnSpc>
              <a:buFont typeface="Arial" panose="020B0604020202020204" pitchFamily="34" charset="0"/>
              <a:buChar char="•"/>
            </a:pPr>
            <a:r>
              <a:rPr lang="en-US" sz="2000"/>
              <a:t>With a team site, typically all or most members can contribute content to the site and the information is limited to only the members of the team or project and specific stakeholders.</a:t>
            </a:r>
            <a:endParaRPr lang="nb-NO" sz="2000"/>
          </a:p>
        </p:txBody>
      </p:sp>
    </p:spTree>
    <p:extLst>
      <p:ext uri="{BB962C8B-B14F-4D97-AF65-F5344CB8AC3E}">
        <p14:creationId xmlns:p14="http://schemas.microsoft.com/office/powerpoint/2010/main" val="483947216"/>
      </p:ext>
    </p:extLst>
  </p:cSld>
  <p:clrMapOvr>
    <a:masterClrMapping/>
  </p:clrMapOvr>
  <p:transition>
    <p:fade/>
  </p:transition>
</p:sld>
</file>

<file path=ppt/slides/slide8.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nb-NO" dirty="0"/>
              <a:t>Hub sites</a:t>
            </a:r>
          </a:p>
        </p:txBody>
      </p:sp>
    </p:spTree>
    <p:extLst>
      <p:ext uri="{BB962C8B-B14F-4D97-AF65-F5344CB8AC3E}">
        <p14:creationId xmlns:p14="http://schemas.microsoft.com/office/powerpoint/2010/main" val="872782694"/>
      </p:ext>
    </p:extLst>
  </p:cSld>
  <p:clrMapOvr>
    <a:masterClrMapping/>
  </p:clrMapOvr>
  <p:transition>
    <p:fade/>
  </p:transition>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What is a SharePoint hub site?</a:t>
            </a:r>
          </a:p>
        </p:txBody>
      </p:sp>
      <p:sp>
        <p:nvSpPr>
          <p:cNvPr id="5" name="Content Placeholder 4">
            <a:extLst>
              <a:ext uri="{FF2B5EF4-FFF2-40B4-BE49-F238E27FC236}">
                <a16:creationId xmlns:a16="http://schemas.microsoft.com/office/drawing/2014/main" id="{68545A95-6345-44E3-8E34-D52233B1789C}"/>
              </a:ext>
            </a:extLst>
          </p:cNvPr>
          <p:cNvSpPr>
            <a:spLocks noGrp="1"/>
          </p:cNvSpPr>
          <p:nvPr>
            <p:ph sz="quarter" idx="13"/>
          </p:nvPr>
        </p:nvSpPr>
        <p:spPr>
          <a:xfrm>
            <a:off x="655638" y="1408114"/>
            <a:ext cx="10880726" cy="4819650"/>
          </a:xfrm>
        </p:spPr>
        <p:txBody>
          <a:bodyPr/>
          <a:lstStyle/>
          <a:p>
            <a:pPr lvl="0"/>
            <a:r>
              <a:rPr lang="en-US" dirty="0"/>
              <a:t>Hub sites are "connective tissue" to use when organizing families of team sites and communication sites together.</a:t>
            </a:r>
          </a:p>
          <a:p>
            <a:pPr lvl="0"/>
            <a:r>
              <a:rPr lang="en-US" dirty="0"/>
              <a:t>One of the key principles of modern intranets based on SharePoint is that each unit of work should get a separate site collection to optimally manage governance and growth over time.</a:t>
            </a:r>
          </a:p>
          <a:p>
            <a:pPr lvl="0"/>
            <a:r>
              <a:rPr lang="en-US" dirty="0"/>
              <a:t>A hub site (most commonly created from a communication site) should also be considered its own unit of work that brings together numerous other sites.</a:t>
            </a:r>
          </a:p>
          <a:p>
            <a:r>
              <a:rPr lang="en-US" dirty="0"/>
              <a:t>A hub sites give you:</a:t>
            </a:r>
          </a:p>
          <a:p>
            <a:r>
              <a:rPr lang="en-US" dirty="0"/>
              <a:t>Shared navigation, Theme, and brand</a:t>
            </a:r>
          </a:p>
          <a:p>
            <a:r>
              <a:rPr lang="en-US" dirty="0"/>
              <a:t>Roll-up of content and search</a:t>
            </a:r>
          </a:p>
          <a:p>
            <a:r>
              <a:rPr lang="en-US" dirty="0"/>
              <a:t>A home destination for the hub</a:t>
            </a:r>
          </a:p>
          <a:p>
            <a:pPr lvl="0"/>
            <a:endParaRPr lang="en-US" dirty="0"/>
          </a:p>
          <a:p>
            <a:endParaRPr lang="en-US" dirty="0"/>
          </a:p>
        </p:txBody>
      </p:sp>
    </p:spTree>
    <p:extLst>
      <p:ext uri="{BB962C8B-B14F-4D97-AF65-F5344CB8AC3E}">
        <p14:creationId xmlns:p14="http://schemas.microsoft.com/office/powerpoint/2010/main" val="35945556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Presentation1" id="{D657B038-B937-455B-AEE0-F7048674705F}" vid="{2CD38098-37E2-4B89-9F4F-C7CF02D8E8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B359CF-2EB4-4A0C-A530-3CBA5A5182F3}">
  <ds:schemaRefs>
    <ds:schemaRef ds:uri="http://schemas.microsoft.com/sharepoint/v3/contenttype/forms"/>
  </ds:schemaRefs>
</ds:datastoreItem>
</file>

<file path=customXml/itemProps2.xml><?xml version="1.0" encoding="utf-8"?>
<ds:datastoreItem xmlns:ds="http://schemas.openxmlformats.org/officeDocument/2006/customXml" ds:itemID="{DC346916-54A0-4E35-9E0D-DE2F1F40A28C}">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s>
</ds:datastoreItem>
</file>

<file path=customXml/itemProps3.xml><?xml version="1.0" encoding="utf-8"?>
<ds:datastoreItem xmlns:ds="http://schemas.openxmlformats.org/officeDocument/2006/customXml" ds:itemID="{4A45782D-1B1C-49BD-AE50-FBA0AD24476C}"/>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Blue</Template>
  <TotalTime>0</TotalTime>
  <Words>5271</Words>
  <Application>Microsoft Office PowerPoint</Application>
  <PresentationFormat>Widescreen</PresentationFormat>
  <Paragraphs>445</Paragraphs>
  <Slides>28</Slides>
  <Notes>27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&amp;quot</vt:lpstr>
      <vt:lpstr>Arial</vt:lpstr>
      <vt:lpstr>Calibri</vt:lpstr>
      <vt:lpstr>Calibri Light</vt:lpstr>
      <vt:lpstr>Comic Sans MS</vt:lpstr>
      <vt:lpstr>Consolas</vt:lpstr>
      <vt:lpstr>Segoe UI</vt:lpstr>
      <vt:lpstr>Segoe UI Light</vt:lpstr>
      <vt:lpstr>Segoe UI Semibold</vt:lpstr>
      <vt:lpstr>Wingdings</vt:lpstr>
      <vt:lpstr>Dark Blue</vt:lpstr>
      <vt:lpstr>Site Collection Planning and Architecture</vt:lpstr>
      <vt:lpstr>PowerPoint Presentation</vt:lpstr>
      <vt:lpstr>Students: How to View This Presentation</vt:lpstr>
      <vt:lpstr>Objective</vt:lpstr>
      <vt:lpstr>Considerations for Site Collections</vt:lpstr>
      <vt:lpstr>Considerations for Site Collection Governance</vt:lpstr>
      <vt:lpstr>When to create a communication sites or a team site</vt:lpstr>
      <vt:lpstr>Hub sites</vt:lpstr>
      <vt:lpstr>What is a SharePoint hub site?</vt:lpstr>
      <vt:lpstr>Why use SharePoint hub sites vs. subsites</vt:lpstr>
      <vt:lpstr>Planning Hub sites</vt:lpstr>
      <vt:lpstr>Planning Hub sites (cont.)</vt:lpstr>
      <vt:lpstr>Example of HR Hub site model</vt:lpstr>
      <vt:lpstr>Hub site model adapts to change</vt:lpstr>
      <vt:lpstr>Hub site administration </vt:lpstr>
      <vt:lpstr>Hub site administration (cont.) </vt:lpstr>
      <vt:lpstr>PowerShell cmdlets for SharePoint hub sites</vt:lpstr>
      <vt:lpstr>Additional considerations </vt:lpstr>
      <vt:lpstr>Home sites</vt:lpstr>
      <vt:lpstr>What are SharePoint home sites?</vt:lpstr>
      <vt:lpstr>SharePoint home sites</vt:lpstr>
      <vt:lpstr>SharePoint home sites</vt:lpstr>
      <vt:lpstr>Why SharePoint home sites?</vt:lpstr>
      <vt:lpstr>Designing your sites architecture</vt:lpstr>
      <vt:lpstr>Knowledge Check</vt:lpstr>
      <vt:lpstr>Summary</vt:lpstr>
      <vt:lpstr>Lab M4L1 </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2021-06-30T01:55:23.0000000Z</dcterms:created>
  <dcterms:modified xsi:type="dcterms:W3CDTF">2023-01-20T20:44:34.0000000Z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0x010100749CF4B3973DE3499364CBABEEB8439F</vt:lpwstr>
  </op:property>
  <op:property fmtid="{D5CDD505-2E9C-101B-9397-08002B2CF9AE}" pid="3" name="MediaServiceImageTags">
    <vt:lpwstr/>
  </op:property>
</op:Properties>
</file>